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1"/>
  </p:notesMasterIdLst>
  <p:sldIdLst>
    <p:sldId id="256" r:id="rId2"/>
    <p:sldId id="257" r:id="rId3"/>
    <p:sldId id="258" r:id="rId4"/>
    <p:sldId id="281" r:id="rId5"/>
    <p:sldId id="259" r:id="rId6"/>
    <p:sldId id="260" r:id="rId7"/>
    <p:sldId id="276" r:id="rId8"/>
    <p:sldId id="261" r:id="rId9"/>
    <p:sldId id="273" r:id="rId10"/>
    <p:sldId id="262" r:id="rId11"/>
    <p:sldId id="286" r:id="rId12"/>
    <p:sldId id="285" r:id="rId13"/>
    <p:sldId id="274" r:id="rId14"/>
    <p:sldId id="279" r:id="rId15"/>
    <p:sldId id="278" r:id="rId16"/>
    <p:sldId id="280" r:id="rId17"/>
    <p:sldId id="283" r:id="rId18"/>
    <p:sldId id="284" r:id="rId19"/>
    <p:sldId id="275" r:id="rId20"/>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34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08099" y="1141048"/>
            <a:ext cx="7990777" cy="3614480"/>
          </a:xfrm>
        </p:spPr>
        <p:txBody>
          <a:bodyPr bIns="0" anchor="b">
            <a:normAutofit/>
          </a:bodyPr>
          <a:lstStyle>
            <a:lvl1pPr algn="l">
              <a:defRPr sz="7680"/>
            </a:lvl1pPr>
          </a:lstStyle>
          <a:p>
            <a:r>
              <a:rPr lang="en-US"/>
              <a:t>Click to edit Master title style</a:t>
            </a:r>
            <a:endParaRPr lang="en-US" dirty="0"/>
          </a:p>
        </p:txBody>
      </p:sp>
      <p:sp>
        <p:nvSpPr>
          <p:cNvPr id="3" name="Subtitle 2"/>
          <p:cNvSpPr>
            <a:spLocks noGrp="1"/>
          </p:cNvSpPr>
          <p:nvPr>
            <p:ph type="subTitle" idx="1"/>
          </p:nvPr>
        </p:nvSpPr>
        <p:spPr>
          <a:xfrm>
            <a:off x="3408099" y="5022159"/>
            <a:ext cx="7990777" cy="1390394"/>
          </a:xfrm>
        </p:spPr>
        <p:txBody>
          <a:bodyPr tIns="91440" bIns="91440">
            <a:normAutofit/>
          </a:bodyPr>
          <a:lstStyle>
            <a:lvl1pPr marL="0" indent="0" algn="l">
              <a:buNone/>
              <a:defRPr sz="2276" b="0" cap="all" baseline="0">
                <a:solidFill>
                  <a:schemeClr val="tx1"/>
                </a:solidFill>
              </a:defRPr>
            </a:lvl1pPr>
            <a:lvl2pPr marL="487672" indent="0" algn="ctr">
              <a:buNone/>
              <a:defRPr sz="2133"/>
            </a:lvl2pPr>
            <a:lvl3pPr marL="975345" indent="0" algn="ctr">
              <a:buNone/>
              <a:defRPr sz="1920"/>
            </a:lvl3pPr>
            <a:lvl4pPr marL="1463017" indent="0" algn="ctr">
              <a:buNone/>
              <a:defRPr sz="1707"/>
            </a:lvl4pPr>
            <a:lvl5pPr marL="1950690" indent="0" algn="ctr">
              <a:buNone/>
              <a:defRPr sz="1707"/>
            </a:lvl5pPr>
            <a:lvl6pPr marL="2438362" indent="0" algn="ctr">
              <a:buNone/>
              <a:defRPr sz="1707"/>
            </a:lvl6pPr>
            <a:lvl7pPr marL="2926034" indent="0" algn="ctr">
              <a:buNone/>
              <a:defRPr sz="1707"/>
            </a:lvl7pPr>
            <a:lvl8pPr marL="3413707" indent="0" algn="ctr">
              <a:buNone/>
              <a:defRPr sz="1707"/>
            </a:lvl8pPr>
            <a:lvl9pPr marL="3901379" indent="0" algn="ctr">
              <a:buNone/>
              <a:defRPr sz="170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5" name="Footer Placeholder 4"/>
          <p:cNvSpPr>
            <a:spLocks noGrp="1"/>
          </p:cNvSpPr>
          <p:nvPr>
            <p:ph type="ftr" sz="quarter" idx="11"/>
          </p:nvPr>
        </p:nvSpPr>
        <p:spPr>
          <a:xfrm>
            <a:off x="3408098" y="468350"/>
            <a:ext cx="4389393" cy="439753"/>
          </a:xfrm>
        </p:spPr>
        <p:txBody>
          <a:bodyPr/>
          <a:lstStyle/>
          <a:p>
            <a:endParaRPr lang="en-US" dirty="0"/>
          </a:p>
        </p:txBody>
      </p:sp>
      <p:sp>
        <p:nvSpPr>
          <p:cNvPr id="6" name="Slide Number Placeholder 5"/>
          <p:cNvSpPr>
            <a:spLocks noGrp="1"/>
          </p:cNvSpPr>
          <p:nvPr>
            <p:ph type="sldNum" sz="quarter" idx="12"/>
          </p:nvPr>
        </p:nvSpPr>
        <p:spPr>
          <a:xfrm>
            <a:off x="2040467" y="1136317"/>
            <a:ext cx="1140629" cy="716200"/>
          </a:xfrm>
        </p:spPr>
        <p:txBody>
          <a:bodyPr/>
          <a:lstStyle/>
          <a:p>
            <a:fld id="{86CB4B4D-7CA3-9044-876B-883B54F8677D}" type="slidenum">
              <a:rPr lang="en-MY" smtClean="0"/>
              <a:t>‹#›</a:t>
            </a:fld>
            <a:endParaRPr lang="en-MY"/>
          </a:p>
        </p:txBody>
      </p:sp>
      <p:cxnSp>
        <p:nvCxnSpPr>
          <p:cNvPr id="15" name="Straight Connector 14"/>
          <p:cNvCxnSpPr/>
          <p:nvPr/>
        </p:nvCxnSpPr>
        <p:spPr>
          <a:xfrm>
            <a:off x="3408099" y="5018371"/>
            <a:ext cx="799077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993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400922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8974" y="1136319"/>
            <a:ext cx="1568750" cy="6627398"/>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52966" y="1136319"/>
            <a:ext cx="7539335" cy="66273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cxnSp>
        <p:nvCxnSpPr>
          <p:cNvPr id="15" name="Straight Connector 14"/>
          <p:cNvCxnSpPr/>
          <p:nvPr/>
        </p:nvCxnSpPr>
        <p:spPr>
          <a:xfrm>
            <a:off x="9838973" y="1136319"/>
            <a:ext cx="0" cy="662739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771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71008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cxnSp>
        <p:nvCxnSpPr>
          <p:cNvPr id="33" name="Straight Connector 32"/>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561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52965" y="2497607"/>
            <a:ext cx="7988625" cy="2685084"/>
          </a:xfrm>
        </p:spPr>
        <p:txBody>
          <a:bodyPr anchor="b">
            <a:normAutofit/>
          </a:bodyPr>
          <a:lstStyle>
            <a:lvl1pPr algn="l">
              <a:defRPr sz="4551"/>
            </a:lvl1pPr>
          </a:lstStyle>
          <a:p>
            <a:r>
              <a:rPr lang="en-US"/>
              <a:t>Click to edit Master title style</a:t>
            </a:r>
            <a:endParaRPr lang="en-US" dirty="0"/>
          </a:p>
        </p:txBody>
      </p:sp>
      <p:sp>
        <p:nvSpPr>
          <p:cNvPr id="3" name="Text Placeholder 2"/>
          <p:cNvSpPr>
            <a:spLocks noGrp="1"/>
          </p:cNvSpPr>
          <p:nvPr>
            <p:ph type="body" idx="1"/>
          </p:nvPr>
        </p:nvSpPr>
        <p:spPr>
          <a:xfrm>
            <a:off x="2052966" y="5413257"/>
            <a:ext cx="7988625" cy="1440610"/>
          </a:xfrm>
        </p:spPr>
        <p:txBody>
          <a:bodyPr tIns="91440">
            <a:normAutofit/>
          </a:bodyPr>
          <a:lstStyle>
            <a:lvl1pPr marL="0" indent="0" algn="l">
              <a:buNone/>
              <a:defRPr sz="2560">
                <a:solidFill>
                  <a:schemeClr val="tx1"/>
                </a:solidFill>
              </a:defRPr>
            </a:lvl1pPr>
            <a:lvl2pPr marL="487672" indent="0">
              <a:buNone/>
              <a:defRPr sz="2133">
                <a:solidFill>
                  <a:schemeClr val="tx1">
                    <a:tint val="75000"/>
                  </a:schemeClr>
                </a:solidFill>
              </a:defRPr>
            </a:lvl2pPr>
            <a:lvl3pPr marL="975345" indent="0">
              <a:buNone/>
              <a:defRPr sz="1920">
                <a:solidFill>
                  <a:schemeClr val="tx1">
                    <a:tint val="75000"/>
                  </a:schemeClr>
                </a:solidFill>
              </a:defRPr>
            </a:lvl3pPr>
            <a:lvl4pPr marL="1463017" indent="0">
              <a:buNone/>
              <a:defRPr sz="1707">
                <a:solidFill>
                  <a:schemeClr val="tx1">
                    <a:tint val="75000"/>
                  </a:schemeClr>
                </a:solidFill>
              </a:defRPr>
            </a:lvl4pPr>
            <a:lvl5pPr marL="1950690" indent="0">
              <a:buNone/>
              <a:defRPr sz="1707">
                <a:solidFill>
                  <a:schemeClr val="tx1">
                    <a:tint val="75000"/>
                  </a:schemeClr>
                </a:solidFill>
              </a:defRPr>
            </a:lvl5pPr>
            <a:lvl6pPr marL="2438362" indent="0">
              <a:buNone/>
              <a:defRPr sz="1707">
                <a:solidFill>
                  <a:schemeClr val="tx1">
                    <a:tint val="75000"/>
                  </a:schemeClr>
                </a:solidFill>
              </a:defRPr>
            </a:lvl6pPr>
            <a:lvl7pPr marL="2926034" indent="0">
              <a:buNone/>
              <a:defRPr sz="1707">
                <a:solidFill>
                  <a:schemeClr val="tx1">
                    <a:tint val="75000"/>
                  </a:schemeClr>
                </a:solidFill>
              </a:defRPr>
            </a:lvl7pPr>
            <a:lvl8pPr marL="3413707" indent="0">
              <a:buNone/>
              <a:defRPr sz="1707">
                <a:solidFill>
                  <a:schemeClr val="tx1">
                    <a:tint val="75000"/>
                  </a:schemeClr>
                </a:solidFill>
              </a:defRPr>
            </a:lvl8pPr>
            <a:lvl9pPr marL="3901379" indent="0">
              <a:buNone/>
              <a:defRPr sz="170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cxnSp>
        <p:nvCxnSpPr>
          <p:cNvPr id="15" name="Straight Connector 14"/>
          <p:cNvCxnSpPr/>
          <p:nvPr/>
        </p:nvCxnSpPr>
        <p:spPr>
          <a:xfrm>
            <a:off x="2052965" y="5411534"/>
            <a:ext cx="798862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230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2966" y="1144733"/>
            <a:ext cx="9345910" cy="15065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2964" y="2864265"/>
            <a:ext cx="4445683" cy="48889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53503" y="2864265"/>
            <a:ext cx="4445372" cy="4888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MY" smtClean="0"/>
              <a:t>‹#›</a:t>
            </a:fld>
            <a:endParaRPr lang="en-MY"/>
          </a:p>
        </p:txBody>
      </p:sp>
      <p:cxnSp>
        <p:nvCxnSpPr>
          <p:cNvPr id="33" name="Straight Connector 32"/>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021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2052965" y="1143701"/>
            <a:ext cx="9345911" cy="15023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2965" y="2872250"/>
            <a:ext cx="4445534" cy="1140541"/>
          </a:xfrm>
        </p:spPr>
        <p:txBody>
          <a:bodyPr anchor="b">
            <a:normAutofit/>
          </a:bodyPr>
          <a:lstStyle>
            <a:lvl1pPr marL="0" indent="0">
              <a:lnSpc>
                <a:spcPct val="100000"/>
              </a:lnSpc>
              <a:buNone/>
              <a:defRPr sz="3129" b="0" cap="all" baseline="0">
                <a:solidFill>
                  <a:schemeClr val="accent1"/>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Edit Master text styles</a:t>
            </a:r>
          </a:p>
        </p:txBody>
      </p:sp>
      <p:sp>
        <p:nvSpPr>
          <p:cNvPr id="4" name="Content Placeholder 3"/>
          <p:cNvSpPr>
            <a:spLocks noGrp="1"/>
          </p:cNvSpPr>
          <p:nvPr>
            <p:ph sz="half" idx="2"/>
          </p:nvPr>
        </p:nvSpPr>
        <p:spPr>
          <a:xfrm>
            <a:off x="2052965" y="4016740"/>
            <a:ext cx="4445534" cy="37610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53503" y="2877162"/>
            <a:ext cx="4445372" cy="1140959"/>
          </a:xfrm>
        </p:spPr>
        <p:txBody>
          <a:bodyPr anchor="b">
            <a:normAutofit/>
          </a:bodyPr>
          <a:lstStyle>
            <a:lvl1pPr marL="0" indent="0">
              <a:lnSpc>
                <a:spcPct val="100000"/>
              </a:lnSpc>
              <a:buNone/>
              <a:defRPr sz="3129" b="0" cap="all" baseline="0">
                <a:solidFill>
                  <a:schemeClr val="accent1"/>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Edit Master text styles</a:t>
            </a:r>
          </a:p>
        </p:txBody>
      </p:sp>
      <p:sp>
        <p:nvSpPr>
          <p:cNvPr id="6" name="Content Placeholder 5"/>
          <p:cNvSpPr>
            <a:spLocks noGrp="1"/>
          </p:cNvSpPr>
          <p:nvPr>
            <p:ph sz="quarter" idx="4"/>
          </p:nvPr>
        </p:nvSpPr>
        <p:spPr>
          <a:xfrm>
            <a:off x="6953503" y="4012788"/>
            <a:ext cx="4445372" cy="3750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26747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1017670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2904549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6638" y="1136318"/>
            <a:ext cx="3450240" cy="3195900"/>
          </a:xfrm>
        </p:spPr>
        <p:txBody>
          <a:bodyPr anchor="b">
            <a:normAutofit/>
          </a:bodyPr>
          <a:lstStyle>
            <a:lvl1pPr algn="l">
              <a:defRPr sz="3413"/>
            </a:lvl1pPr>
          </a:lstStyle>
          <a:p>
            <a:r>
              <a:rPr lang="en-US"/>
              <a:t>Click to edit Master title style</a:t>
            </a:r>
            <a:endParaRPr lang="en-US" dirty="0"/>
          </a:p>
        </p:txBody>
      </p:sp>
      <p:sp>
        <p:nvSpPr>
          <p:cNvPr id="3" name="Content Placeholder 2"/>
          <p:cNvSpPr>
            <a:spLocks noGrp="1"/>
          </p:cNvSpPr>
          <p:nvPr>
            <p:ph idx="1"/>
          </p:nvPr>
        </p:nvSpPr>
        <p:spPr>
          <a:xfrm>
            <a:off x="5954355" y="1136319"/>
            <a:ext cx="5444520" cy="662588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6638" y="4558923"/>
            <a:ext cx="3452258" cy="3197413"/>
          </a:xfrm>
        </p:spPr>
        <p:txBody>
          <a:bodyPr>
            <a:normAutofit/>
          </a:bodyPr>
          <a:lstStyle>
            <a:lvl1pPr marL="0" indent="0" algn="l">
              <a:buNone/>
              <a:defRPr sz="2276"/>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MY" smtClean="0"/>
              <a:t>‹#›</a:t>
            </a:fld>
            <a:endParaRPr lang="en-MY"/>
          </a:p>
        </p:txBody>
      </p:sp>
      <p:cxnSp>
        <p:nvCxnSpPr>
          <p:cNvPr id="17" name="Straight Connector 16"/>
          <p:cNvCxnSpPr/>
          <p:nvPr/>
        </p:nvCxnSpPr>
        <p:spPr>
          <a:xfrm>
            <a:off x="2050486" y="4558921"/>
            <a:ext cx="344643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1563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7106135" y="685755"/>
            <a:ext cx="4993973" cy="7323166"/>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3900" y="1606419"/>
            <a:ext cx="4615019" cy="2603497"/>
          </a:xfrm>
        </p:spPr>
        <p:txBody>
          <a:bodyPr anchor="b">
            <a:normAutofit/>
          </a:bodyPr>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8021515" y="1596506"/>
            <a:ext cx="3178664" cy="5498776"/>
          </a:xfrm>
          <a:solidFill>
            <a:schemeClr val="bg1">
              <a:lumMod val="85000"/>
            </a:schemeClr>
          </a:solidFill>
          <a:ln w="9525" cap="sq">
            <a:noFill/>
            <a:miter lim="800000"/>
          </a:ln>
          <a:effectLst/>
        </p:spPr>
        <p:txBody>
          <a:bodyPr anchor="t"/>
          <a:lstStyle>
            <a:lvl1pPr marL="0" indent="0" algn="ctr">
              <a:buNone/>
              <a:defRPr sz="3413"/>
            </a:lvl1pPr>
            <a:lvl2pPr marL="487672" indent="0">
              <a:buNone/>
              <a:defRPr sz="2987"/>
            </a:lvl2pPr>
            <a:lvl3pPr marL="975345" indent="0">
              <a:buNone/>
              <a:defRPr sz="2560"/>
            </a:lvl3pPr>
            <a:lvl4pPr marL="1463017" indent="0">
              <a:buNone/>
              <a:defRPr sz="2133"/>
            </a:lvl4pPr>
            <a:lvl5pPr marL="1950690" indent="0">
              <a:buNone/>
              <a:defRPr sz="2133"/>
            </a:lvl5pPr>
            <a:lvl6pPr marL="2438362" indent="0">
              <a:buNone/>
              <a:defRPr sz="2133"/>
            </a:lvl6pPr>
            <a:lvl7pPr marL="2926034" indent="0">
              <a:buNone/>
              <a:defRPr sz="2133"/>
            </a:lvl7pPr>
            <a:lvl8pPr marL="3413707" indent="0">
              <a:buNone/>
              <a:defRPr sz="2133"/>
            </a:lvl8pPr>
            <a:lvl9pPr marL="3901379" indent="0">
              <a:buNone/>
              <a:defRPr sz="2133"/>
            </a:lvl9pPr>
          </a:lstStyle>
          <a:p>
            <a:r>
              <a:rPr lang="en-US"/>
              <a:t>Click icon to add picture</a:t>
            </a:r>
            <a:endParaRPr lang="en-US" dirty="0"/>
          </a:p>
        </p:txBody>
      </p:sp>
      <p:sp>
        <p:nvSpPr>
          <p:cNvPr id="4" name="Text Placeholder 3"/>
          <p:cNvSpPr>
            <a:spLocks noGrp="1"/>
          </p:cNvSpPr>
          <p:nvPr>
            <p:ph type="body" sz="half" idx="2"/>
          </p:nvPr>
        </p:nvSpPr>
        <p:spPr>
          <a:xfrm>
            <a:off x="2052966" y="4474300"/>
            <a:ext cx="4608407" cy="2849766"/>
          </a:xfrm>
        </p:spPr>
        <p:txBody>
          <a:bodyPr>
            <a:normAutofit/>
          </a:bodyPr>
          <a:lstStyle>
            <a:lvl1pPr marL="0" indent="0" algn="l">
              <a:buNone/>
              <a:defRPr sz="2560"/>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Edit Master text styles</a:t>
            </a:r>
          </a:p>
        </p:txBody>
      </p:sp>
      <p:sp>
        <p:nvSpPr>
          <p:cNvPr id="5" name="Date Placeholder 4"/>
          <p:cNvSpPr>
            <a:spLocks noGrp="1"/>
          </p:cNvSpPr>
          <p:nvPr>
            <p:ph type="dt" sz="half" idx="10"/>
          </p:nvPr>
        </p:nvSpPr>
        <p:spPr>
          <a:xfrm>
            <a:off x="2043255" y="7779353"/>
            <a:ext cx="4625664" cy="455286"/>
          </a:xfrm>
        </p:spPr>
        <p:txBody>
          <a:bodyPr/>
          <a:lstStyle>
            <a:lvl1pPr algn="l">
              <a:defRPr/>
            </a:lvl1pPr>
          </a:lstStyle>
          <a:p>
            <a:fld id="{48A87A34-81AB-432B-8DAE-1953F412C126}" type="datetimeFigureOut">
              <a:rPr lang="en-US" smtClean="0"/>
              <a:pPr/>
              <a:t>5/15/2018</a:t>
            </a:fld>
            <a:endParaRPr lang="en-US" dirty="0"/>
          </a:p>
        </p:txBody>
      </p:sp>
      <p:sp>
        <p:nvSpPr>
          <p:cNvPr id="6" name="Footer Placeholder 5"/>
          <p:cNvSpPr>
            <a:spLocks noGrp="1"/>
          </p:cNvSpPr>
          <p:nvPr>
            <p:ph type="ftr" sz="quarter" idx="11"/>
          </p:nvPr>
        </p:nvSpPr>
        <p:spPr>
          <a:xfrm>
            <a:off x="2044488" y="453179"/>
            <a:ext cx="4624431" cy="456435"/>
          </a:xfrm>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MY" smtClean="0"/>
              <a:t>‹#›</a:t>
            </a:fld>
            <a:endParaRPr lang="en-MY"/>
          </a:p>
        </p:txBody>
      </p:sp>
      <p:cxnSp>
        <p:nvCxnSpPr>
          <p:cNvPr id="31" name="Straight Connector 30"/>
          <p:cNvCxnSpPr/>
          <p:nvPr/>
        </p:nvCxnSpPr>
        <p:spPr>
          <a:xfrm>
            <a:off x="2049822" y="4470905"/>
            <a:ext cx="461086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785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866822"/>
            <a:ext cx="13004800" cy="580198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1" y="8668805"/>
            <a:ext cx="13004801" cy="1101834"/>
          </a:xfrm>
          <a:prstGeom prst="rect">
            <a:avLst/>
          </a:prstGeom>
        </p:spPr>
      </p:pic>
      <p:cxnSp>
        <p:nvCxnSpPr>
          <p:cNvPr id="13" name="Straight Connector 12"/>
          <p:cNvCxnSpPr/>
          <p:nvPr/>
        </p:nvCxnSpPr>
        <p:spPr>
          <a:xfrm>
            <a:off x="0" y="8677158"/>
            <a:ext cx="13004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052966" y="1144207"/>
            <a:ext cx="9345910" cy="14922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2966" y="2866821"/>
            <a:ext cx="9345910" cy="49075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30637" y="469860"/>
            <a:ext cx="3368238" cy="439753"/>
          </a:xfrm>
          <a:prstGeom prst="rect">
            <a:avLst/>
          </a:prstGeom>
        </p:spPr>
        <p:txBody>
          <a:bodyPr vert="horz" lIns="91440" tIns="45720" rIns="91440" bIns="45720" rtlCol="0" anchor="ctr"/>
          <a:lstStyle>
            <a:lvl1pPr algn="r">
              <a:defRPr sz="1422">
                <a:solidFill>
                  <a:schemeClr val="tx1">
                    <a:tint val="75000"/>
                  </a:schemeClr>
                </a:solidFill>
              </a:defRPr>
            </a:lvl1pPr>
          </a:lstStyle>
          <a:p>
            <a:fld id="{48A87A34-81AB-432B-8DAE-1953F412C126}" type="datetimeFigureOut">
              <a:rPr lang="en-US" smtClean="0"/>
              <a:pPr/>
              <a:t>5/15/2018</a:t>
            </a:fld>
            <a:endParaRPr lang="en-US" dirty="0"/>
          </a:p>
        </p:txBody>
      </p:sp>
      <p:sp>
        <p:nvSpPr>
          <p:cNvPr id="5" name="Footer Placeholder 4"/>
          <p:cNvSpPr>
            <a:spLocks noGrp="1"/>
          </p:cNvSpPr>
          <p:nvPr>
            <p:ph type="ftr" sz="quarter" idx="3"/>
          </p:nvPr>
        </p:nvSpPr>
        <p:spPr>
          <a:xfrm>
            <a:off x="2052965" y="468350"/>
            <a:ext cx="5737250" cy="439753"/>
          </a:xfrm>
          <a:prstGeom prst="rect">
            <a:avLst/>
          </a:prstGeom>
        </p:spPr>
        <p:txBody>
          <a:bodyPr vert="horz" lIns="91440" tIns="45720" rIns="91440" bIns="45720" rtlCol="0" anchor="ctr"/>
          <a:lstStyle>
            <a:lvl1pPr algn="l">
              <a:defRPr sz="1422">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3653" y="1136317"/>
            <a:ext cx="1131728" cy="716200"/>
          </a:xfrm>
          <a:prstGeom prst="rect">
            <a:avLst/>
          </a:prstGeom>
        </p:spPr>
        <p:txBody>
          <a:bodyPr vert="horz" lIns="91440" tIns="45720" rIns="91440" bIns="45720" rtlCol="0" anchor="t"/>
          <a:lstStyle>
            <a:lvl1pPr algn="r">
              <a:defRPr sz="3982">
                <a:solidFill>
                  <a:schemeClr val="accent1"/>
                </a:solidFill>
              </a:defRPr>
            </a:lvl1pPr>
          </a:lstStyle>
          <a:p>
            <a:fld id="{86CB4B4D-7CA3-9044-876B-883B54F8677D}" type="slidenum">
              <a:rPr lang="en-MY" smtClean="0"/>
              <a:t>‹#›</a:t>
            </a:fld>
            <a:endParaRPr lang="en-MY"/>
          </a:p>
        </p:txBody>
      </p:sp>
    </p:spTree>
    <p:extLst>
      <p:ext uri="{BB962C8B-B14F-4D97-AF65-F5344CB8AC3E}">
        <p14:creationId xmlns:p14="http://schemas.microsoft.com/office/powerpoint/2010/main" val="282748193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75345" rtl="0" eaLnBrk="1" latinLnBrk="0" hangingPunct="1">
        <a:lnSpc>
          <a:spcPct val="90000"/>
        </a:lnSpc>
        <a:spcBef>
          <a:spcPct val="0"/>
        </a:spcBef>
        <a:buNone/>
        <a:defRPr sz="4551" b="0" i="0" kern="1200" cap="all">
          <a:solidFill>
            <a:schemeClr val="tx1"/>
          </a:solidFill>
          <a:effectLst/>
          <a:latin typeface="+mj-lt"/>
          <a:ea typeface="+mj-ea"/>
          <a:cs typeface="+mj-cs"/>
        </a:defRPr>
      </a:lvl1pPr>
    </p:titleStyle>
    <p:bodyStyle>
      <a:lvl1pPr marL="325115" indent="-325115" algn="l" defTabSz="975345" rtl="0" eaLnBrk="1" latinLnBrk="0" hangingPunct="1">
        <a:lnSpc>
          <a:spcPct val="120000"/>
        </a:lnSpc>
        <a:spcBef>
          <a:spcPts val="1422"/>
        </a:spcBef>
        <a:buClr>
          <a:schemeClr val="accent1"/>
        </a:buClr>
        <a:buSzPct val="100000"/>
        <a:buFont typeface="Arial" panose="020B0604020202020204" pitchFamily="34" charset="0"/>
        <a:buChar char="•"/>
        <a:defRPr sz="2844" kern="1200" cap="none">
          <a:solidFill>
            <a:schemeClr val="tx1"/>
          </a:solidFill>
          <a:effectLst/>
          <a:latin typeface="+mn-lt"/>
          <a:ea typeface="+mn-ea"/>
          <a:cs typeface="+mn-cs"/>
        </a:defRPr>
      </a:lvl1pPr>
      <a:lvl2pPr marL="97534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baseline="0">
          <a:solidFill>
            <a:schemeClr val="tx1"/>
          </a:solidFill>
          <a:effectLst/>
          <a:latin typeface="+mn-lt"/>
          <a:ea typeface="+mn-ea"/>
          <a:cs typeface="+mn-cs"/>
        </a:defRPr>
      </a:lvl2pPr>
      <a:lvl3pPr marL="162557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a:solidFill>
            <a:schemeClr val="tx1"/>
          </a:solidFill>
          <a:effectLst/>
          <a:latin typeface="+mn-lt"/>
          <a:ea typeface="+mn-ea"/>
          <a:cs typeface="+mn-cs"/>
        </a:defRPr>
      </a:lvl3pPr>
      <a:lvl4pPr marL="227580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991" kern="1200" cap="none" baseline="0">
          <a:solidFill>
            <a:schemeClr val="tx1"/>
          </a:solidFill>
          <a:effectLst/>
          <a:latin typeface="+mn-lt"/>
          <a:ea typeface="+mn-ea"/>
          <a:cs typeface="+mn-cs"/>
        </a:defRPr>
      </a:lvl4pPr>
      <a:lvl5pPr marL="292603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707" kern="1200" cap="none">
          <a:solidFill>
            <a:schemeClr val="tx1"/>
          </a:solidFill>
          <a:effectLst/>
          <a:latin typeface="+mn-lt"/>
          <a:ea typeface="+mn-ea"/>
          <a:cs typeface="+mn-cs"/>
        </a:defRPr>
      </a:lvl5pPr>
      <a:lvl6pPr marL="357626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6pPr>
      <a:lvl7pPr marL="422649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7pPr>
      <a:lvl8pPr marL="487672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8pPr>
      <a:lvl9pPr marL="552695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9pPr>
    </p:bodyStyle>
    <p:otherStyle>
      <a:defPPr>
        <a:defRPr lang="en-US"/>
      </a:defPPr>
      <a:lvl1pPr marL="0" algn="l" defTabSz="975345" rtl="0" eaLnBrk="1" latinLnBrk="0" hangingPunct="1">
        <a:defRPr sz="1920" kern="1200">
          <a:solidFill>
            <a:schemeClr val="tx1"/>
          </a:solidFill>
          <a:latin typeface="+mn-lt"/>
          <a:ea typeface="+mn-ea"/>
          <a:cs typeface="+mn-cs"/>
        </a:defRPr>
      </a:lvl1pPr>
      <a:lvl2pPr marL="487672" algn="l" defTabSz="975345" rtl="0" eaLnBrk="1" latinLnBrk="0" hangingPunct="1">
        <a:defRPr sz="1920" kern="1200">
          <a:solidFill>
            <a:schemeClr val="tx1"/>
          </a:solidFill>
          <a:latin typeface="+mn-lt"/>
          <a:ea typeface="+mn-ea"/>
          <a:cs typeface="+mn-cs"/>
        </a:defRPr>
      </a:lvl2pPr>
      <a:lvl3pPr marL="975345" algn="l" defTabSz="975345" rtl="0" eaLnBrk="1" latinLnBrk="0" hangingPunct="1">
        <a:defRPr sz="1920" kern="1200">
          <a:solidFill>
            <a:schemeClr val="tx1"/>
          </a:solidFill>
          <a:latin typeface="+mn-lt"/>
          <a:ea typeface="+mn-ea"/>
          <a:cs typeface="+mn-cs"/>
        </a:defRPr>
      </a:lvl3pPr>
      <a:lvl4pPr marL="1463017" algn="l" defTabSz="975345" rtl="0" eaLnBrk="1" latinLnBrk="0" hangingPunct="1">
        <a:defRPr sz="1920" kern="1200">
          <a:solidFill>
            <a:schemeClr val="tx1"/>
          </a:solidFill>
          <a:latin typeface="+mn-lt"/>
          <a:ea typeface="+mn-ea"/>
          <a:cs typeface="+mn-cs"/>
        </a:defRPr>
      </a:lvl4pPr>
      <a:lvl5pPr marL="1950690" algn="l" defTabSz="975345" rtl="0" eaLnBrk="1" latinLnBrk="0" hangingPunct="1">
        <a:defRPr sz="1920" kern="1200">
          <a:solidFill>
            <a:schemeClr val="tx1"/>
          </a:solidFill>
          <a:latin typeface="+mn-lt"/>
          <a:ea typeface="+mn-ea"/>
          <a:cs typeface="+mn-cs"/>
        </a:defRPr>
      </a:lvl5pPr>
      <a:lvl6pPr marL="2438362" algn="l" defTabSz="975345" rtl="0" eaLnBrk="1" latinLnBrk="0" hangingPunct="1">
        <a:defRPr sz="1920" kern="1200">
          <a:solidFill>
            <a:schemeClr val="tx1"/>
          </a:solidFill>
          <a:latin typeface="+mn-lt"/>
          <a:ea typeface="+mn-ea"/>
          <a:cs typeface="+mn-cs"/>
        </a:defRPr>
      </a:lvl6pPr>
      <a:lvl7pPr marL="2926034" algn="l" defTabSz="975345" rtl="0" eaLnBrk="1" latinLnBrk="0" hangingPunct="1">
        <a:defRPr sz="1920" kern="1200">
          <a:solidFill>
            <a:schemeClr val="tx1"/>
          </a:solidFill>
          <a:latin typeface="+mn-lt"/>
          <a:ea typeface="+mn-ea"/>
          <a:cs typeface="+mn-cs"/>
        </a:defRPr>
      </a:lvl7pPr>
      <a:lvl8pPr marL="3413707" algn="l" defTabSz="975345" rtl="0" eaLnBrk="1" latinLnBrk="0" hangingPunct="1">
        <a:defRPr sz="1920" kern="1200">
          <a:solidFill>
            <a:schemeClr val="tx1"/>
          </a:solidFill>
          <a:latin typeface="+mn-lt"/>
          <a:ea typeface="+mn-ea"/>
          <a:cs typeface="+mn-cs"/>
        </a:defRPr>
      </a:lvl8pPr>
      <a:lvl9pPr marL="3901379" algn="l" defTabSz="975345"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t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eCare: Collect and Process Data from Wearable Device"/>
          <p:cNvSpPr txBox="1">
            <a:spLocks noGrp="1"/>
          </p:cNvSpPr>
          <p:nvPr>
            <p:ph type="ctrTitle"/>
          </p:nvPr>
        </p:nvSpPr>
        <p:spPr>
          <a:prstGeom prst="rect">
            <a:avLst/>
          </a:prstGeom>
        </p:spPr>
        <p:txBody>
          <a:bodyPr/>
          <a:lstStyle>
            <a:lvl1pPr>
              <a:defRPr sz="6000"/>
            </a:lvl1pPr>
          </a:lstStyle>
          <a:p>
            <a:r>
              <a:rPr dirty="0" err="1"/>
              <a:t>WeCare</a:t>
            </a:r>
            <a:br>
              <a:rPr lang="en-MY" dirty="0"/>
            </a:br>
            <a:r>
              <a:rPr lang="en-MY" sz="4800" dirty="0"/>
              <a:t>Indoor Positioning Module</a:t>
            </a:r>
            <a:endParaRPr dirty="0"/>
          </a:p>
        </p:txBody>
      </p:sp>
      <p:sp>
        <p:nvSpPr>
          <p:cNvPr id="120" name="Prepared by: Ong Seow Sze"/>
          <p:cNvSpPr txBox="1">
            <a:spLocks noGrp="1"/>
          </p:cNvSpPr>
          <p:nvPr>
            <p:ph type="subTitle" idx="1"/>
          </p:nvPr>
        </p:nvSpPr>
        <p:spPr>
          <a:xfrm>
            <a:off x="1270000" y="5880100"/>
            <a:ext cx="10464800" cy="1130300"/>
          </a:xfrm>
          <a:prstGeom prst="rect">
            <a:avLst/>
          </a:prstGeom>
        </p:spPr>
        <p:txBody>
          <a:bodyPr>
            <a:normAutofit fontScale="77500" lnSpcReduction="20000"/>
          </a:bodyPr>
          <a:lstStyle>
            <a:lvl1pPr>
              <a:defRPr sz="3000"/>
            </a:lvl1pPr>
          </a:lstStyle>
          <a:p>
            <a:pPr algn="ctr"/>
            <a:r>
              <a:rPr dirty="0"/>
              <a:t>Prepared by: Ong </a:t>
            </a:r>
            <a:r>
              <a:rPr lang="en-MY" dirty="0"/>
              <a:t>Jia </a:t>
            </a:r>
            <a:r>
              <a:rPr lang="en-MY" dirty="0" err="1"/>
              <a:t>Aun</a:t>
            </a:r>
            <a:endParaRPr lang="en-MY" dirty="0"/>
          </a:p>
          <a:p>
            <a:pPr algn="ctr"/>
            <a:r>
              <a:rPr lang="en-MY" dirty="0"/>
              <a:t>Supervised by: </a:t>
            </a:r>
            <a:r>
              <a:rPr lang="en-MY" dirty="0" err="1"/>
              <a:t>Dr.</a:t>
            </a:r>
            <a:r>
              <a:rPr lang="en-MY" dirty="0"/>
              <a:t> </a:t>
            </a:r>
            <a:r>
              <a:rPr lang="en-MY" dirty="0" err="1"/>
              <a:t>Zati</a:t>
            </a:r>
            <a:r>
              <a:rPr lang="en-MY" dirty="0"/>
              <a:t> HAKIM BINTI AZIZUL </a:t>
            </a:r>
            <a:r>
              <a:rPr lang="en-MY" dirty="0" err="1"/>
              <a:t>HASAn</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Module Objectives"/>
          <p:cNvSpPr txBox="1">
            <a:spLocks noGrp="1"/>
          </p:cNvSpPr>
          <p:nvPr>
            <p:ph type="title"/>
          </p:nvPr>
        </p:nvSpPr>
        <p:spPr>
          <a:prstGeom prst="rect">
            <a:avLst/>
          </a:prstGeom>
        </p:spPr>
        <p:txBody>
          <a:bodyPr/>
          <a:lstStyle/>
          <a:p>
            <a:r>
              <a:t>Module Objectives</a:t>
            </a:r>
          </a:p>
        </p:txBody>
      </p:sp>
      <p:sp>
        <p:nvSpPr>
          <p:cNvPr id="139" name="Enable communication between device and server for two-way data transmission.…"/>
          <p:cNvSpPr txBox="1">
            <a:spLocks noGrp="1"/>
          </p:cNvSpPr>
          <p:nvPr>
            <p:ph type="body" idx="1"/>
          </p:nvPr>
        </p:nvSpPr>
        <p:spPr>
          <a:prstGeom prst="rect">
            <a:avLst/>
          </a:prstGeom>
        </p:spPr>
        <p:txBody>
          <a:bodyPr/>
          <a:lstStyle/>
          <a:p>
            <a:r>
              <a:rPr lang="en-MY" dirty="0"/>
              <a:t>Produce a working indoor positioning solution based on data received from device</a:t>
            </a:r>
          </a:p>
          <a:p>
            <a:r>
              <a:rPr lang="en-MY" dirty="0"/>
              <a:t>Switch between using GPS and developed indoor positioning solution automatically at outdoor and indoor</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2B83-EE8F-4EE7-B477-F33D3C435239}"/>
              </a:ext>
            </a:extLst>
          </p:cNvPr>
          <p:cNvSpPr>
            <a:spLocks noGrp="1"/>
          </p:cNvSpPr>
          <p:nvPr>
            <p:ph type="title"/>
          </p:nvPr>
        </p:nvSpPr>
        <p:spPr/>
        <p:txBody>
          <a:bodyPr/>
          <a:lstStyle/>
          <a:p>
            <a:r>
              <a:rPr lang="en-MY" dirty="0"/>
              <a:t>Literature Review</a:t>
            </a:r>
          </a:p>
        </p:txBody>
      </p:sp>
      <p:graphicFrame>
        <p:nvGraphicFramePr>
          <p:cNvPr id="4" name="Table 3">
            <a:extLst>
              <a:ext uri="{FF2B5EF4-FFF2-40B4-BE49-F238E27FC236}">
                <a16:creationId xmlns:a16="http://schemas.microsoft.com/office/drawing/2014/main" id="{68BFF973-C41B-4B2F-9844-443529993CA2}"/>
              </a:ext>
            </a:extLst>
          </p:cNvPr>
          <p:cNvGraphicFramePr>
            <a:graphicFrameLocks noGrp="1"/>
          </p:cNvGraphicFramePr>
          <p:nvPr>
            <p:extLst>
              <p:ext uri="{D42A27DB-BD31-4B8C-83A1-F6EECF244321}">
                <p14:modId xmlns:p14="http://schemas.microsoft.com/office/powerpoint/2010/main" val="3441232075"/>
              </p:ext>
            </p:extLst>
          </p:nvPr>
        </p:nvGraphicFramePr>
        <p:xfrm>
          <a:off x="625475" y="3422296"/>
          <a:ext cx="11753850" cy="3636260"/>
        </p:xfrm>
        <a:graphic>
          <a:graphicData uri="http://schemas.openxmlformats.org/drawingml/2006/table">
            <a:tbl>
              <a:tblPr firstRow="1" bandRow="1">
                <a:tableStyleId>{5940675A-B579-460E-94D1-54222C63F5DA}</a:tableStyleId>
              </a:tblPr>
              <a:tblGrid>
                <a:gridCol w="3698875">
                  <a:extLst>
                    <a:ext uri="{9D8B030D-6E8A-4147-A177-3AD203B41FA5}">
                      <a16:colId xmlns:a16="http://schemas.microsoft.com/office/drawing/2014/main" val="183092792"/>
                    </a:ext>
                  </a:extLst>
                </a:gridCol>
                <a:gridCol w="4137025">
                  <a:extLst>
                    <a:ext uri="{9D8B030D-6E8A-4147-A177-3AD203B41FA5}">
                      <a16:colId xmlns:a16="http://schemas.microsoft.com/office/drawing/2014/main" val="2489498531"/>
                    </a:ext>
                  </a:extLst>
                </a:gridCol>
                <a:gridCol w="3917950">
                  <a:extLst>
                    <a:ext uri="{9D8B030D-6E8A-4147-A177-3AD203B41FA5}">
                      <a16:colId xmlns:a16="http://schemas.microsoft.com/office/drawing/2014/main" val="2868192943"/>
                    </a:ext>
                  </a:extLst>
                </a:gridCol>
              </a:tblGrid>
              <a:tr h="727252">
                <a:tc>
                  <a:txBody>
                    <a:bodyPr/>
                    <a:lstStyle/>
                    <a:p>
                      <a:r>
                        <a:rPr lang="en-MY" sz="2800" b="1" dirty="0">
                          <a:solidFill>
                            <a:schemeClr val="bg1"/>
                          </a:solidFill>
                        </a:rPr>
                        <a:t>Research Questions</a:t>
                      </a:r>
                    </a:p>
                  </a:txBody>
                  <a:tcPr>
                    <a:solidFill>
                      <a:schemeClr val="bg1">
                        <a:lumMod val="50000"/>
                      </a:schemeClr>
                    </a:solidFill>
                  </a:tcPr>
                </a:tc>
                <a:tc>
                  <a:txBody>
                    <a:bodyPr/>
                    <a:lstStyle/>
                    <a:p>
                      <a:r>
                        <a:rPr lang="en-MY" sz="2800" b="1" dirty="0">
                          <a:solidFill>
                            <a:schemeClr val="bg1"/>
                          </a:solidFill>
                        </a:rPr>
                        <a:t>Review and Summary</a:t>
                      </a:r>
                    </a:p>
                  </a:txBody>
                  <a:tcPr>
                    <a:solidFill>
                      <a:schemeClr val="bg1">
                        <a:lumMod val="50000"/>
                      </a:schemeClr>
                    </a:solidFill>
                  </a:tcPr>
                </a:tc>
                <a:tc>
                  <a:txBody>
                    <a:bodyPr/>
                    <a:lstStyle/>
                    <a:p>
                      <a:r>
                        <a:rPr lang="en-MY" sz="2800" b="1" dirty="0">
                          <a:solidFill>
                            <a:schemeClr val="bg1"/>
                          </a:solidFill>
                        </a:rPr>
                        <a:t>References</a:t>
                      </a:r>
                    </a:p>
                  </a:txBody>
                  <a:tcPr>
                    <a:solidFill>
                      <a:schemeClr val="bg1">
                        <a:lumMod val="50000"/>
                      </a:schemeClr>
                    </a:solidFill>
                  </a:tcPr>
                </a:tc>
                <a:extLst>
                  <a:ext uri="{0D108BD9-81ED-4DB2-BD59-A6C34878D82A}">
                    <a16:rowId xmlns:a16="http://schemas.microsoft.com/office/drawing/2014/main" val="2381158735"/>
                  </a:ext>
                </a:extLst>
              </a:tr>
              <a:tr h="727252">
                <a:tc>
                  <a:txBody>
                    <a:bodyPr/>
                    <a:lstStyle/>
                    <a:p>
                      <a:r>
                        <a:rPr lang="en-MY" sz="2000" dirty="0"/>
                        <a:t>How reliable GPS is in indoor environment?</a:t>
                      </a:r>
                    </a:p>
                  </a:txBody>
                  <a:tcPr>
                    <a:solidFill>
                      <a:schemeClr val="bg1"/>
                    </a:solidFill>
                  </a:tcPr>
                </a:tc>
                <a:tc>
                  <a:txBody>
                    <a:bodyPr/>
                    <a:lstStyle/>
                    <a:p>
                      <a:r>
                        <a:rPr lang="en-MY" sz="2000" dirty="0"/>
                        <a:t>Unable to properly lock on GPS satellites or take too long to do so.</a:t>
                      </a:r>
                    </a:p>
                  </a:txBody>
                  <a:tcPr>
                    <a:solidFill>
                      <a:schemeClr val="bg1"/>
                    </a:solidFill>
                  </a:tcPr>
                </a:tc>
                <a:tc>
                  <a:txBody>
                    <a:bodyPr/>
                    <a:lstStyle/>
                    <a:p>
                      <a:r>
                        <a:rPr lang="en-MY" sz="2000" dirty="0"/>
                        <a:t>[1], [2]</a:t>
                      </a:r>
                    </a:p>
                  </a:txBody>
                  <a:tcPr>
                    <a:solidFill>
                      <a:schemeClr val="bg1"/>
                    </a:solidFill>
                  </a:tcPr>
                </a:tc>
                <a:extLst>
                  <a:ext uri="{0D108BD9-81ED-4DB2-BD59-A6C34878D82A}">
                    <a16:rowId xmlns:a16="http://schemas.microsoft.com/office/drawing/2014/main" val="4050500195"/>
                  </a:ext>
                </a:extLst>
              </a:tr>
              <a:tr h="727252">
                <a:tc>
                  <a:txBody>
                    <a:bodyPr/>
                    <a:lstStyle/>
                    <a:p>
                      <a:r>
                        <a:rPr lang="en-MY" sz="2000" dirty="0"/>
                        <a:t>Is positioning using LBS feasible in indoor environment?</a:t>
                      </a:r>
                    </a:p>
                  </a:txBody>
                  <a:tcPr>
                    <a:solidFill>
                      <a:schemeClr val="bg1">
                        <a:lumMod val="95000"/>
                      </a:schemeClr>
                    </a:solidFill>
                  </a:tcPr>
                </a:tc>
                <a:tc>
                  <a:txBody>
                    <a:bodyPr/>
                    <a:lstStyle/>
                    <a:p>
                      <a:r>
                        <a:rPr lang="en-MY" sz="2000" dirty="0"/>
                        <a:t>Yes, it has been implemented before, although the accuracy is at best 50m.</a:t>
                      </a:r>
                    </a:p>
                  </a:txBody>
                  <a:tcPr>
                    <a:solidFill>
                      <a:schemeClr val="bg1">
                        <a:lumMod val="95000"/>
                      </a:schemeClr>
                    </a:solidFill>
                  </a:tcPr>
                </a:tc>
                <a:tc>
                  <a:txBody>
                    <a:bodyPr/>
                    <a:lstStyle/>
                    <a:p>
                      <a:r>
                        <a:rPr lang="en-MY" sz="2000" dirty="0"/>
                        <a:t>[2], [3]</a:t>
                      </a:r>
                    </a:p>
                  </a:txBody>
                  <a:tcPr>
                    <a:solidFill>
                      <a:schemeClr val="bg1">
                        <a:lumMod val="95000"/>
                      </a:schemeClr>
                    </a:solidFill>
                  </a:tcPr>
                </a:tc>
                <a:extLst>
                  <a:ext uri="{0D108BD9-81ED-4DB2-BD59-A6C34878D82A}">
                    <a16:rowId xmlns:a16="http://schemas.microsoft.com/office/drawing/2014/main" val="697704460"/>
                  </a:ext>
                </a:extLst>
              </a:tr>
              <a:tr h="727252">
                <a:tc>
                  <a:txBody>
                    <a:bodyPr/>
                    <a:lstStyle/>
                    <a:p>
                      <a:r>
                        <a:rPr lang="en-MY" sz="2000" dirty="0"/>
                        <a:t>Is positioning using just </a:t>
                      </a:r>
                      <a:r>
                        <a:rPr lang="en-MY" sz="2000" dirty="0" err="1"/>
                        <a:t>WiFi</a:t>
                      </a:r>
                      <a:r>
                        <a:rPr lang="en-MY" sz="2000" dirty="0"/>
                        <a:t> RSSI possible?</a:t>
                      </a:r>
                    </a:p>
                  </a:txBody>
                  <a:tcPr>
                    <a:solidFill>
                      <a:schemeClr val="bg1"/>
                    </a:solidFill>
                  </a:tcPr>
                </a:tc>
                <a:tc>
                  <a:txBody>
                    <a:bodyPr/>
                    <a:lstStyle/>
                    <a:p>
                      <a:r>
                        <a:rPr lang="en-MY" sz="2000" dirty="0"/>
                        <a:t>Inexpensive solution, but require a known database of </a:t>
                      </a:r>
                      <a:r>
                        <a:rPr lang="en-MY" sz="2000" dirty="0" err="1"/>
                        <a:t>WiFi</a:t>
                      </a:r>
                      <a:r>
                        <a:rPr lang="en-MY" sz="2000" dirty="0"/>
                        <a:t> access points.</a:t>
                      </a:r>
                    </a:p>
                  </a:txBody>
                  <a:tcPr>
                    <a:solidFill>
                      <a:schemeClr val="bg1"/>
                    </a:solidFill>
                  </a:tcPr>
                </a:tc>
                <a:tc>
                  <a:txBody>
                    <a:bodyPr/>
                    <a:lstStyle/>
                    <a:p>
                      <a:r>
                        <a:rPr lang="en-MY" sz="2000" dirty="0"/>
                        <a:t>[1], [4]</a:t>
                      </a:r>
                    </a:p>
                  </a:txBody>
                  <a:tcPr>
                    <a:solidFill>
                      <a:schemeClr val="bg1"/>
                    </a:solidFill>
                  </a:tcPr>
                </a:tc>
                <a:extLst>
                  <a:ext uri="{0D108BD9-81ED-4DB2-BD59-A6C34878D82A}">
                    <a16:rowId xmlns:a16="http://schemas.microsoft.com/office/drawing/2014/main" val="3600416176"/>
                  </a:ext>
                </a:extLst>
              </a:tr>
              <a:tr h="727252">
                <a:tc>
                  <a:txBody>
                    <a:bodyPr/>
                    <a:lstStyle/>
                    <a:p>
                      <a:endParaRPr lang="en-MY" sz="2000" dirty="0"/>
                    </a:p>
                  </a:txBody>
                  <a:tcPr>
                    <a:solidFill>
                      <a:schemeClr val="bg1">
                        <a:lumMod val="95000"/>
                      </a:schemeClr>
                    </a:solidFill>
                  </a:tcPr>
                </a:tc>
                <a:tc>
                  <a:txBody>
                    <a:bodyPr/>
                    <a:lstStyle/>
                    <a:p>
                      <a:endParaRPr lang="en-MY" sz="2000" dirty="0"/>
                    </a:p>
                  </a:txBody>
                  <a:tcPr>
                    <a:solidFill>
                      <a:schemeClr val="bg1">
                        <a:lumMod val="95000"/>
                      </a:schemeClr>
                    </a:solidFill>
                  </a:tcPr>
                </a:tc>
                <a:tc>
                  <a:txBody>
                    <a:bodyPr/>
                    <a:lstStyle/>
                    <a:p>
                      <a:endParaRPr lang="en-MY" sz="2000" dirty="0"/>
                    </a:p>
                  </a:txBody>
                  <a:tcPr>
                    <a:solidFill>
                      <a:schemeClr val="bg1">
                        <a:lumMod val="95000"/>
                      </a:schemeClr>
                    </a:solidFill>
                  </a:tcPr>
                </a:tc>
                <a:extLst>
                  <a:ext uri="{0D108BD9-81ED-4DB2-BD59-A6C34878D82A}">
                    <a16:rowId xmlns:a16="http://schemas.microsoft.com/office/drawing/2014/main" val="3673028717"/>
                  </a:ext>
                </a:extLst>
              </a:tr>
            </a:tbl>
          </a:graphicData>
        </a:graphic>
      </p:graphicFrame>
    </p:spTree>
    <p:extLst>
      <p:ext uri="{BB962C8B-B14F-4D97-AF65-F5344CB8AC3E}">
        <p14:creationId xmlns:p14="http://schemas.microsoft.com/office/powerpoint/2010/main" val="150646141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2740-E4A3-4299-A01A-79CBBA6317E7}"/>
              </a:ext>
            </a:extLst>
          </p:cNvPr>
          <p:cNvSpPr>
            <a:spLocks noGrp="1"/>
          </p:cNvSpPr>
          <p:nvPr>
            <p:ph type="title"/>
          </p:nvPr>
        </p:nvSpPr>
        <p:spPr/>
        <p:txBody>
          <a:bodyPr/>
          <a:lstStyle/>
          <a:p>
            <a:r>
              <a:rPr lang="en-MY" dirty="0"/>
              <a:t>REFERENCES</a:t>
            </a:r>
          </a:p>
        </p:txBody>
      </p:sp>
      <p:sp>
        <p:nvSpPr>
          <p:cNvPr id="3" name="Content Placeholder 2">
            <a:extLst>
              <a:ext uri="{FF2B5EF4-FFF2-40B4-BE49-F238E27FC236}">
                <a16:creationId xmlns:a16="http://schemas.microsoft.com/office/drawing/2014/main" id="{2A72DDFD-FAF1-4AE5-90D5-FBBA87DA6D9E}"/>
              </a:ext>
            </a:extLst>
          </p:cNvPr>
          <p:cNvSpPr>
            <a:spLocks noGrp="1"/>
          </p:cNvSpPr>
          <p:nvPr>
            <p:ph idx="1"/>
          </p:nvPr>
        </p:nvSpPr>
        <p:spPr/>
        <p:txBody>
          <a:bodyPr>
            <a:normAutofit/>
          </a:bodyPr>
          <a:lstStyle/>
          <a:p>
            <a:pPr marL="0" indent="0">
              <a:buNone/>
            </a:pPr>
            <a:r>
              <a:rPr lang="en-MY" sz="2000" dirty="0"/>
              <a:t>Liu, H., </a:t>
            </a:r>
            <a:r>
              <a:rPr lang="en-MY" sz="2000" dirty="0" err="1"/>
              <a:t>Darabi</a:t>
            </a:r>
            <a:r>
              <a:rPr lang="en-MY" sz="2000" dirty="0"/>
              <a:t>, H., Banerjee, P., &amp; Liu, J. (2007). Survey of wireless indoor positioning techniques and systems. </a:t>
            </a:r>
            <a:r>
              <a:rPr lang="en-MY" sz="2000" i="1" dirty="0"/>
              <a:t>IEEE Transactions on Systems, Man, and Cybernetics, Part C (Applications and Reviews)</a:t>
            </a:r>
            <a:r>
              <a:rPr lang="en-MY" sz="2000" dirty="0"/>
              <a:t>, </a:t>
            </a:r>
            <a:r>
              <a:rPr lang="en-MY" sz="2000" i="1" dirty="0"/>
              <a:t>37</a:t>
            </a:r>
            <a:r>
              <a:rPr lang="en-MY" sz="2000" dirty="0"/>
              <a:t>(6), 1067-1080.</a:t>
            </a:r>
          </a:p>
          <a:p>
            <a:pPr marL="0" indent="0">
              <a:buNone/>
            </a:pPr>
            <a:r>
              <a:rPr lang="en-MY" sz="2000" dirty="0" err="1"/>
              <a:t>Dedes</a:t>
            </a:r>
            <a:r>
              <a:rPr lang="en-MY" sz="2000" dirty="0"/>
              <a:t>, G., &amp; Dempster, A. G. (2005, September). Indoor GPS positioning-challenges and opportunities. In </a:t>
            </a:r>
            <a:r>
              <a:rPr lang="en-MY" sz="2000" i="1" dirty="0"/>
              <a:t>Vehicular Technology Conference, 2005. VTC-2005-Fall. 2005 IEEE 62nd</a:t>
            </a:r>
            <a:r>
              <a:rPr lang="en-MY" sz="2000" dirty="0"/>
              <a:t> (Vol. 1, pp. 412-415). IEEE.</a:t>
            </a:r>
            <a:endParaRPr lang="en-MY" sz="1400" dirty="0"/>
          </a:p>
          <a:p>
            <a:pPr marL="0" indent="0">
              <a:buNone/>
            </a:pPr>
            <a:r>
              <a:rPr lang="en-MY" sz="2000" dirty="0"/>
              <a:t>Yang, J., </a:t>
            </a:r>
            <a:r>
              <a:rPr lang="en-MY" sz="2000" dirty="0" err="1"/>
              <a:t>Varshavsky</a:t>
            </a:r>
            <a:r>
              <a:rPr lang="en-MY" sz="2000" dirty="0"/>
              <a:t>, A., Liu, H., Chen, Y., &amp; </a:t>
            </a:r>
            <a:r>
              <a:rPr lang="en-MY" sz="2000" dirty="0" err="1"/>
              <a:t>Gruteser</a:t>
            </a:r>
            <a:r>
              <a:rPr lang="en-MY" sz="2000" dirty="0"/>
              <a:t>, M. (2010, September). Accuracy characterization of cell tower localization. In </a:t>
            </a:r>
            <a:r>
              <a:rPr lang="en-MY" sz="2000" i="1" dirty="0"/>
              <a:t>Proceedings of the 12th ACM international conference on Ubiquitous computing</a:t>
            </a:r>
            <a:r>
              <a:rPr lang="en-MY" sz="2000" dirty="0"/>
              <a:t> (pp. 223-226). ACM.</a:t>
            </a:r>
          </a:p>
          <a:p>
            <a:pPr marL="0" indent="0">
              <a:buNone/>
            </a:pPr>
            <a:r>
              <a:rPr lang="en-MY" sz="2000" dirty="0"/>
              <a:t>Gu, Y., Lo, A., &amp; </a:t>
            </a:r>
            <a:r>
              <a:rPr lang="en-MY" sz="2000" dirty="0" err="1"/>
              <a:t>Niemegeers</a:t>
            </a:r>
            <a:r>
              <a:rPr lang="en-MY" sz="2000" dirty="0"/>
              <a:t>, I. (2009). A survey of indoor positioning systems for wireless personal networks. </a:t>
            </a:r>
            <a:r>
              <a:rPr lang="en-MY" sz="2000" i="1" dirty="0"/>
              <a:t>IEEE Communications surveys &amp; tutorials</a:t>
            </a:r>
            <a:r>
              <a:rPr lang="en-MY" sz="2000" dirty="0"/>
              <a:t>, </a:t>
            </a:r>
            <a:r>
              <a:rPr lang="en-MY" sz="2000" i="1" dirty="0"/>
              <a:t>11</a:t>
            </a:r>
            <a:r>
              <a:rPr lang="en-MY" sz="2000" dirty="0"/>
              <a:t>(1), 13-32.</a:t>
            </a:r>
            <a:endParaRPr lang="en-MY" sz="800" dirty="0"/>
          </a:p>
        </p:txBody>
      </p:sp>
      <p:sp>
        <p:nvSpPr>
          <p:cNvPr id="4" name="TextBox 3">
            <a:extLst>
              <a:ext uri="{FF2B5EF4-FFF2-40B4-BE49-F238E27FC236}">
                <a16:creationId xmlns:a16="http://schemas.microsoft.com/office/drawing/2014/main" id="{7CB6C371-1C99-4657-BA94-96F622AD3D87}"/>
              </a:ext>
            </a:extLst>
          </p:cNvPr>
          <p:cNvSpPr txBox="1"/>
          <p:nvPr/>
        </p:nvSpPr>
        <p:spPr>
          <a:xfrm flipH="1">
            <a:off x="1644024" y="2752521"/>
            <a:ext cx="788047" cy="499752"/>
          </a:xfrm>
          <a:prstGeom prst="rect">
            <a:avLst/>
          </a:prstGeom>
          <a:noFill/>
        </p:spPr>
        <p:txBody>
          <a:bodyPr wrap="square" rtlCol="0">
            <a:spAutoFit/>
          </a:bodyPr>
          <a:lstStyle/>
          <a:p>
            <a:pPr>
              <a:lnSpc>
                <a:spcPct val="150000"/>
              </a:lnSpc>
            </a:pPr>
            <a:r>
              <a:rPr lang="en-MY" sz="2000" dirty="0"/>
              <a:t>[1]</a:t>
            </a:r>
          </a:p>
        </p:txBody>
      </p:sp>
      <p:sp>
        <p:nvSpPr>
          <p:cNvPr id="5" name="TextBox 4">
            <a:extLst>
              <a:ext uri="{FF2B5EF4-FFF2-40B4-BE49-F238E27FC236}">
                <a16:creationId xmlns:a16="http://schemas.microsoft.com/office/drawing/2014/main" id="{9EDDAB5C-B11F-45A7-8E94-6806FBEE4368}"/>
              </a:ext>
            </a:extLst>
          </p:cNvPr>
          <p:cNvSpPr txBox="1"/>
          <p:nvPr/>
        </p:nvSpPr>
        <p:spPr>
          <a:xfrm flipH="1">
            <a:off x="1624974" y="4059503"/>
            <a:ext cx="788047" cy="499752"/>
          </a:xfrm>
          <a:prstGeom prst="rect">
            <a:avLst/>
          </a:prstGeom>
          <a:noFill/>
        </p:spPr>
        <p:txBody>
          <a:bodyPr wrap="square" rtlCol="0">
            <a:spAutoFit/>
          </a:bodyPr>
          <a:lstStyle/>
          <a:p>
            <a:pPr>
              <a:lnSpc>
                <a:spcPct val="150000"/>
              </a:lnSpc>
            </a:pPr>
            <a:r>
              <a:rPr lang="en-MY" sz="2000" dirty="0"/>
              <a:t>[2]</a:t>
            </a:r>
          </a:p>
        </p:txBody>
      </p:sp>
      <p:sp>
        <p:nvSpPr>
          <p:cNvPr id="6" name="TextBox 5">
            <a:extLst>
              <a:ext uri="{FF2B5EF4-FFF2-40B4-BE49-F238E27FC236}">
                <a16:creationId xmlns:a16="http://schemas.microsoft.com/office/drawing/2014/main" id="{9C57A532-4BF7-461B-A068-BBC115B79D2F}"/>
              </a:ext>
            </a:extLst>
          </p:cNvPr>
          <p:cNvSpPr txBox="1"/>
          <p:nvPr/>
        </p:nvSpPr>
        <p:spPr>
          <a:xfrm flipH="1">
            <a:off x="1605924" y="5310499"/>
            <a:ext cx="788047" cy="499752"/>
          </a:xfrm>
          <a:prstGeom prst="rect">
            <a:avLst/>
          </a:prstGeom>
          <a:noFill/>
        </p:spPr>
        <p:txBody>
          <a:bodyPr wrap="square" rtlCol="0">
            <a:spAutoFit/>
          </a:bodyPr>
          <a:lstStyle/>
          <a:p>
            <a:pPr>
              <a:lnSpc>
                <a:spcPct val="150000"/>
              </a:lnSpc>
            </a:pPr>
            <a:r>
              <a:rPr lang="en-MY" sz="2000" dirty="0"/>
              <a:t>[3]</a:t>
            </a:r>
          </a:p>
        </p:txBody>
      </p:sp>
      <p:sp>
        <p:nvSpPr>
          <p:cNvPr id="7" name="TextBox 6">
            <a:extLst>
              <a:ext uri="{FF2B5EF4-FFF2-40B4-BE49-F238E27FC236}">
                <a16:creationId xmlns:a16="http://schemas.microsoft.com/office/drawing/2014/main" id="{759BC8C5-7F45-4FD4-93B1-D1CF6E85EBBC}"/>
              </a:ext>
            </a:extLst>
          </p:cNvPr>
          <p:cNvSpPr txBox="1"/>
          <p:nvPr/>
        </p:nvSpPr>
        <p:spPr>
          <a:xfrm flipH="1">
            <a:off x="1624974" y="6598128"/>
            <a:ext cx="788047" cy="499752"/>
          </a:xfrm>
          <a:prstGeom prst="rect">
            <a:avLst/>
          </a:prstGeom>
          <a:noFill/>
        </p:spPr>
        <p:txBody>
          <a:bodyPr wrap="square" rtlCol="0">
            <a:spAutoFit/>
          </a:bodyPr>
          <a:lstStyle/>
          <a:p>
            <a:pPr>
              <a:lnSpc>
                <a:spcPct val="150000"/>
              </a:lnSpc>
            </a:pPr>
            <a:r>
              <a:rPr lang="en-MY" sz="2000" dirty="0"/>
              <a:t>[4]</a:t>
            </a:r>
          </a:p>
        </p:txBody>
      </p:sp>
    </p:spTree>
    <p:extLst>
      <p:ext uri="{BB962C8B-B14F-4D97-AF65-F5344CB8AC3E}">
        <p14:creationId xmlns:p14="http://schemas.microsoft.com/office/powerpoint/2010/main" val="1309919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ystem Architecture"/>
          <p:cNvSpPr txBox="1">
            <a:spLocks noGrp="1"/>
          </p:cNvSpPr>
          <p:nvPr>
            <p:ph type="title"/>
          </p:nvPr>
        </p:nvSpPr>
        <p:spPr>
          <a:xfrm>
            <a:off x="952500" y="0"/>
            <a:ext cx="11099800" cy="2159000"/>
          </a:xfrm>
          <a:prstGeom prst="rect">
            <a:avLst/>
          </a:prstGeom>
        </p:spPr>
        <p:txBody>
          <a:bodyPr/>
          <a:lstStyle/>
          <a:p>
            <a:r>
              <a:rPr lang="en-GB"/>
              <a:t>Module top view </a:t>
            </a:r>
            <a:endParaRPr dirty="0"/>
          </a:p>
        </p:txBody>
      </p:sp>
      <p:pic>
        <p:nvPicPr>
          <p:cNvPr id="182" name="worker.png" descr="worker.png"/>
          <p:cNvPicPr>
            <a:picLocks noChangeAspect="1"/>
          </p:cNvPicPr>
          <p:nvPr/>
        </p:nvPicPr>
        <p:blipFill>
          <a:blip r:embed="rId2">
            <a:extLst/>
          </a:blip>
          <a:stretch>
            <a:fillRect/>
          </a:stretch>
        </p:blipFill>
        <p:spPr>
          <a:xfrm>
            <a:off x="1396942" y="1880971"/>
            <a:ext cx="1758421" cy="1702947"/>
          </a:xfrm>
          <a:prstGeom prst="rect">
            <a:avLst/>
          </a:prstGeom>
          <a:ln w="12700">
            <a:miter lim="400000"/>
          </a:ln>
        </p:spPr>
      </p:pic>
      <p:pic>
        <p:nvPicPr>
          <p:cNvPr id="183" name="Screen Shot 2018-03-20 at 2.43.39 AM.png" descr="Screen Shot 2018-03-20 at 2.43.39 AM.png"/>
          <p:cNvPicPr>
            <a:picLocks noChangeAspect="1"/>
          </p:cNvPicPr>
          <p:nvPr/>
        </p:nvPicPr>
        <p:blipFill>
          <a:blip r:embed="rId3">
            <a:extLst/>
          </a:blip>
          <a:srcRect l="27648" t="14913" r="28941" b="15455"/>
          <a:stretch>
            <a:fillRect/>
          </a:stretch>
        </p:blipFill>
        <p:spPr>
          <a:xfrm>
            <a:off x="2688761" y="2560211"/>
            <a:ext cx="752086" cy="1391206"/>
          </a:xfrm>
          <a:custGeom>
            <a:avLst/>
            <a:gdLst/>
            <a:ahLst/>
            <a:cxnLst>
              <a:cxn ang="0">
                <a:pos x="wd2" y="hd2"/>
              </a:cxn>
              <a:cxn ang="5400000">
                <a:pos x="wd2" y="hd2"/>
              </a:cxn>
              <a:cxn ang="10800000">
                <a:pos x="wd2" y="hd2"/>
              </a:cxn>
              <a:cxn ang="16200000">
                <a:pos x="wd2" y="hd2"/>
              </a:cxn>
            </a:cxnLst>
            <a:rect l="0" t="0" r="r" b="b"/>
            <a:pathLst>
              <a:path w="21592" h="21306" extrusionOk="0">
                <a:moveTo>
                  <a:pt x="10836" y="1"/>
                </a:moveTo>
                <a:cubicBezTo>
                  <a:pt x="1404" y="1"/>
                  <a:pt x="1960" y="-137"/>
                  <a:pt x="1960" y="2232"/>
                </a:cubicBezTo>
                <a:cubicBezTo>
                  <a:pt x="1960" y="3657"/>
                  <a:pt x="1853" y="3972"/>
                  <a:pt x="1276" y="4375"/>
                </a:cubicBezTo>
                <a:cubicBezTo>
                  <a:pt x="168" y="5149"/>
                  <a:pt x="8" y="5951"/>
                  <a:pt x="0" y="10703"/>
                </a:cubicBezTo>
                <a:cubicBezTo>
                  <a:pt x="-8" y="15415"/>
                  <a:pt x="217" y="16485"/>
                  <a:pt x="1333" y="17007"/>
                </a:cubicBezTo>
                <a:cubicBezTo>
                  <a:pt x="1863" y="17255"/>
                  <a:pt x="1960" y="17543"/>
                  <a:pt x="1960" y="18973"/>
                </a:cubicBezTo>
                <a:cubicBezTo>
                  <a:pt x="1960" y="19894"/>
                  <a:pt x="2104" y="20794"/>
                  <a:pt x="2290" y="20974"/>
                </a:cubicBezTo>
                <a:cubicBezTo>
                  <a:pt x="2611" y="21284"/>
                  <a:pt x="3055" y="21304"/>
                  <a:pt x="10779" y="21304"/>
                </a:cubicBezTo>
                <a:cubicBezTo>
                  <a:pt x="20576" y="21304"/>
                  <a:pt x="19951" y="21463"/>
                  <a:pt x="19951" y="18902"/>
                </a:cubicBezTo>
                <a:cubicBezTo>
                  <a:pt x="19951" y="17426"/>
                  <a:pt x="20038" y="17195"/>
                  <a:pt x="20772" y="16636"/>
                </a:cubicBezTo>
                <a:lnTo>
                  <a:pt x="21592" y="16012"/>
                </a:lnTo>
                <a:lnTo>
                  <a:pt x="21592" y="10809"/>
                </a:lnTo>
                <a:cubicBezTo>
                  <a:pt x="21592" y="5615"/>
                  <a:pt x="21476" y="4985"/>
                  <a:pt x="20407" y="4375"/>
                </a:cubicBezTo>
                <a:cubicBezTo>
                  <a:pt x="20052" y="4172"/>
                  <a:pt x="19896" y="3614"/>
                  <a:pt x="19849" y="2291"/>
                </a:cubicBezTo>
                <a:cubicBezTo>
                  <a:pt x="19792" y="719"/>
                  <a:pt x="19706" y="445"/>
                  <a:pt x="19154" y="237"/>
                </a:cubicBezTo>
                <a:cubicBezTo>
                  <a:pt x="18648" y="46"/>
                  <a:pt x="16951" y="1"/>
                  <a:pt x="10836" y="1"/>
                </a:cubicBezTo>
                <a:close/>
              </a:path>
            </a:pathLst>
          </a:custGeom>
          <a:ln w="12700">
            <a:miter lim="400000"/>
          </a:ln>
        </p:spPr>
      </p:pic>
      <p:pic>
        <p:nvPicPr>
          <p:cNvPr id="184" name="Image" descr="Image"/>
          <p:cNvPicPr>
            <a:picLocks noChangeAspect="1"/>
          </p:cNvPicPr>
          <p:nvPr/>
        </p:nvPicPr>
        <p:blipFill>
          <a:blip r:embed="rId4">
            <a:extLst/>
          </a:blip>
          <a:stretch>
            <a:fillRect/>
          </a:stretch>
        </p:blipFill>
        <p:spPr>
          <a:xfrm>
            <a:off x="5804245" y="6642025"/>
            <a:ext cx="1430183" cy="1702947"/>
          </a:xfrm>
          <a:prstGeom prst="rect">
            <a:avLst/>
          </a:prstGeom>
          <a:ln w="12700">
            <a:miter lim="400000"/>
          </a:ln>
        </p:spPr>
      </p:pic>
      <p:pic>
        <p:nvPicPr>
          <p:cNvPr id="185" name="logo.png" descr="logo.png"/>
          <p:cNvPicPr>
            <a:picLocks noChangeAspect="1"/>
          </p:cNvPicPr>
          <p:nvPr/>
        </p:nvPicPr>
        <p:blipFill>
          <a:blip r:embed="rId5">
            <a:extLst/>
          </a:blip>
          <a:srcRect l="21348" t="20225" r="20221" b="19663"/>
          <a:stretch>
            <a:fillRect/>
          </a:stretch>
        </p:blipFill>
        <p:spPr>
          <a:xfrm>
            <a:off x="9002762" y="2349792"/>
            <a:ext cx="1709344" cy="1703076"/>
          </a:xfrm>
          <a:custGeom>
            <a:avLst/>
            <a:gdLst/>
            <a:ahLst/>
            <a:cxnLst>
              <a:cxn ang="0">
                <a:pos x="wd2" y="hd2"/>
              </a:cxn>
              <a:cxn ang="5400000">
                <a:pos x="wd2" y="hd2"/>
              </a:cxn>
              <a:cxn ang="10800000">
                <a:pos x="wd2" y="hd2"/>
              </a:cxn>
              <a:cxn ang="16200000">
                <a:pos x="wd2" y="hd2"/>
              </a:cxn>
            </a:cxnLst>
            <a:rect l="0" t="0" r="r" b="b"/>
            <a:pathLst>
              <a:path w="21576" h="21600" extrusionOk="0">
                <a:moveTo>
                  <a:pt x="9648" y="0"/>
                </a:moveTo>
                <a:cubicBezTo>
                  <a:pt x="2088" y="0"/>
                  <a:pt x="860" y="40"/>
                  <a:pt x="461" y="312"/>
                </a:cubicBezTo>
                <a:lnTo>
                  <a:pt x="0" y="629"/>
                </a:lnTo>
                <a:lnTo>
                  <a:pt x="0" y="8565"/>
                </a:lnTo>
                <a:cubicBezTo>
                  <a:pt x="0" y="15699"/>
                  <a:pt x="33" y="16530"/>
                  <a:pt x="341" y="16779"/>
                </a:cubicBezTo>
                <a:cubicBezTo>
                  <a:pt x="608" y="16995"/>
                  <a:pt x="2077" y="17080"/>
                  <a:pt x="7033" y="17159"/>
                </a:cubicBezTo>
                <a:lnTo>
                  <a:pt x="13380" y="17261"/>
                </a:lnTo>
                <a:lnTo>
                  <a:pt x="13440" y="19168"/>
                </a:lnTo>
                <a:cubicBezTo>
                  <a:pt x="13474" y="20216"/>
                  <a:pt x="13603" y="21192"/>
                  <a:pt x="13726" y="21337"/>
                </a:cubicBezTo>
                <a:cubicBezTo>
                  <a:pt x="13894" y="21534"/>
                  <a:pt x="14814" y="21600"/>
                  <a:pt x="17383" y="21600"/>
                </a:cubicBezTo>
                <a:cubicBezTo>
                  <a:pt x="20286" y="21600"/>
                  <a:pt x="20874" y="21546"/>
                  <a:pt x="21195" y="21264"/>
                </a:cubicBezTo>
                <a:cubicBezTo>
                  <a:pt x="21549" y="20952"/>
                  <a:pt x="21576" y="20457"/>
                  <a:pt x="21576" y="13913"/>
                </a:cubicBezTo>
                <a:cubicBezTo>
                  <a:pt x="21576" y="6248"/>
                  <a:pt x="21600" y="6404"/>
                  <a:pt x="20369" y="6142"/>
                </a:cubicBezTo>
                <a:cubicBezTo>
                  <a:pt x="20063" y="6077"/>
                  <a:pt x="19695" y="5985"/>
                  <a:pt x="19552" y="5942"/>
                </a:cubicBezTo>
                <a:cubicBezTo>
                  <a:pt x="19362" y="5885"/>
                  <a:pt x="19292" y="5166"/>
                  <a:pt x="19292" y="3247"/>
                </a:cubicBezTo>
                <a:cubicBezTo>
                  <a:pt x="19292" y="769"/>
                  <a:pt x="19267" y="609"/>
                  <a:pt x="18831" y="312"/>
                </a:cubicBezTo>
                <a:cubicBezTo>
                  <a:pt x="18431" y="40"/>
                  <a:pt x="17209" y="0"/>
                  <a:pt x="9648" y="0"/>
                </a:cubicBezTo>
                <a:close/>
              </a:path>
            </a:pathLst>
          </a:custGeom>
          <a:ln w="12700">
            <a:miter lim="400000"/>
          </a:ln>
        </p:spPr>
      </p:pic>
      <p:sp>
        <p:nvSpPr>
          <p:cNvPr id="186" name="Shape"/>
          <p:cNvSpPr/>
          <p:nvPr/>
        </p:nvSpPr>
        <p:spPr>
          <a:xfrm rot="7369293">
            <a:off x="6788332" y="6588165"/>
            <a:ext cx="2851768" cy="199753"/>
          </a:xfrm>
          <a:custGeom>
            <a:avLst/>
            <a:gdLst/>
            <a:ahLst/>
            <a:cxnLst>
              <a:cxn ang="0">
                <a:pos x="wd2" y="hd2"/>
              </a:cxn>
              <a:cxn ang="5400000">
                <a:pos x="wd2" y="hd2"/>
              </a:cxn>
              <a:cxn ang="10800000">
                <a:pos x="wd2" y="hd2"/>
              </a:cxn>
              <a:cxn ang="16200000">
                <a:pos x="wd2" y="hd2"/>
              </a:cxn>
            </a:cxnLst>
            <a:rect l="0" t="0" r="r" b="b"/>
            <a:pathLst>
              <a:path w="21600" h="21600" extrusionOk="0">
                <a:moveTo>
                  <a:pt x="1086" y="14832"/>
                </a:moveTo>
                <a:lnTo>
                  <a:pt x="1086" y="21600"/>
                </a:lnTo>
                <a:lnTo>
                  <a:pt x="0" y="10800"/>
                </a:lnTo>
                <a:lnTo>
                  <a:pt x="1086" y="0"/>
                </a:lnTo>
                <a:lnTo>
                  <a:pt x="1086" y="6768"/>
                </a:lnTo>
                <a:cubicBezTo>
                  <a:pt x="4324" y="6768"/>
                  <a:pt x="7562" y="6768"/>
                  <a:pt x="10800" y="6768"/>
                </a:cubicBezTo>
                <a:cubicBezTo>
                  <a:pt x="14038" y="6768"/>
                  <a:pt x="17276" y="6768"/>
                  <a:pt x="20514" y="6768"/>
                </a:cubicBezTo>
                <a:lnTo>
                  <a:pt x="20514" y="0"/>
                </a:lnTo>
                <a:lnTo>
                  <a:pt x="21600" y="10800"/>
                </a:lnTo>
                <a:lnTo>
                  <a:pt x="20514" y="21600"/>
                </a:lnTo>
                <a:lnTo>
                  <a:pt x="20514" y="14832"/>
                </a:lnTo>
                <a:lnTo>
                  <a:pt x="1086" y="14832"/>
                </a:lnTo>
                <a:close/>
              </a:path>
            </a:pathLst>
          </a:custGeom>
          <a:solidFill>
            <a:srgbClr val="0000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7" name="Shape"/>
          <p:cNvSpPr/>
          <p:nvPr/>
        </p:nvSpPr>
        <p:spPr>
          <a:xfrm rot="14534015" flipH="1">
            <a:off x="3195643" y="6535713"/>
            <a:ext cx="3001353" cy="205759"/>
          </a:xfrm>
          <a:custGeom>
            <a:avLst/>
            <a:gdLst/>
            <a:ahLst/>
            <a:cxnLst>
              <a:cxn ang="0">
                <a:pos x="wd2" y="hd2"/>
              </a:cxn>
              <a:cxn ang="5400000">
                <a:pos x="wd2" y="hd2"/>
              </a:cxn>
              <a:cxn ang="10800000">
                <a:pos x="wd2" y="hd2"/>
              </a:cxn>
              <a:cxn ang="16200000">
                <a:pos x="wd2" y="hd2"/>
              </a:cxn>
            </a:cxnLst>
            <a:rect l="0" t="0" r="r" b="b"/>
            <a:pathLst>
              <a:path w="21600" h="21600" extrusionOk="0">
                <a:moveTo>
                  <a:pt x="1086" y="14832"/>
                </a:moveTo>
                <a:lnTo>
                  <a:pt x="1086" y="21600"/>
                </a:lnTo>
                <a:lnTo>
                  <a:pt x="0" y="10800"/>
                </a:lnTo>
                <a:lnTo>
                  <a:pt x="1086" y="0"/>
                </a:lnTo>
                <a:lnTo>
                  <a:pt x="1086" y="6768"/>
                </a:lnTo>
                <a:cubicBezTo>
                  <a:pt x="4324" y="6768"/>
                  <a:pt x="7562" y="6768"/>
                  <a:pt x="10800" y="6768"/>
                </a:cubicBezTo>
                <a:cubicBezTo>
                  <a:pt x="14038" y="6768"/>
                  <a:pt x="17276" y="6768"/>
                  <a:pt x="20514" y="6768"/>
                </a:cubicBezTo>
                <a:lnTo>
                  <a:pt x="20514" y="0"/>
                </a:lnTo>
                <a:lnTo>
                  <a:pt x="21600" y="10800"/>
                </a:lnTo>
                <a:lnTo>
                  <a:pt x="20514" y="21600"/>
                </a:lnTo>
                <a:lnTo>
                  <a:pt x="20514" y="14832"/>
                </a:lnTo>
                <a:lnTo>
                  <a:pt x="1086" y="14832"/>
                </a:lnTo>
                <a:close/>
              </a:path>
            </a:pathLst>
          </a:custGeom>
          <a:solidFill>
            <a:srgbClr val="0000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8" name="Worker/User…"/>
          <p:cNvSpPr txBox="1"/>
          <p:nvPr/>
        </p:nvSpPr>
        <p:spPr>
          <a:xfrm>
            <a:off x="1410716" y="4221316"/>
            <a:ext cx="2325625" cy="8293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Worker/User </a:t>
            </a:r>
          </a:p>
          <a:p>
            <a:r>
              <a:t>(with wearable)</a:t>
            </a:r>
          </a:p>
        </p:txBody>
      </p:sp>
      <p:sp>
        <p:nvSpPr>
          <p:cNvPr id="189" name="User…"/>
          <p:cNvSpPr txBox="1"/>
          <p:nvPr/>
        </p:nvSpPr>
        <p:spPr>
          <a:xfrm>
            <a:off x="7662569" y="4052868"/>
            <a:ext cx="438973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MY" dirty="0"/>
              <a:t>Analyse Data</a:t>
            </a:r>
            <a:endParaRPr dirty="0"/>
          </a:p>
          <a:p>
            <a:r>
              <a:rPr lang="en-MY" dirty="0"/>
              <a:t>(Trilateration with Cell Tower Information and </a:t>
            </a:r>
            <a:r>
              <a:rPr lang="en-MY" dirty="0" err="1"/>
              <a:t>WiFi</a:t>
            </a:r>
            <a:r>
              <a:rPr lang="en-MY" dirty="0"/>
              <a:t>)</a:t>
            </a:r>
            <a:endParaRPr dirty="0"/>
          </a:p>
        </p:txBody>
      </p:sp>
      <p:sp>
        <p:nvSpPr>
          <p:cNvPr id="190" name="Web Server…"/>
          <p:cNvSpPr txBox="1"/>
          <p:nvPr/>
        </p:nvSpPr>
        <p:spPr>
          <a:xfrm>
            <a:off x="5590001" y="8472164"/>
            <a:ext cx="1858671" cy="8293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Web Server</a:t>
            </a:r>
          </a:p>
          <a:p>
            <a:r>
              <a:t>Database</a:t>
            </a:r>
          </a:p>
        </p:txBody>
      </p:sp>
      <p:pic>
        <p:nvPicPr>
          <p:cNvPr id="192" name="images.png" descr="images.png"/>
          <p:cNvPicPr>
            <a:picLocks noChangeAspect="1"/>
          </p:cNvPicPr>
          <p:nvPr/>
        </p:nvPicPr>
        <p:blipFill>
          <a:blip r:embed="rId6">
            <a:extLst/>
          </a:blip>
          <a:srcRect l="17041" t="208" r="17044" b="40"/>
          <a:stretch>
            <a:fillRect/>
          </a:stretch>
        </p:blipFill>
        <p:spPr>
          <a:xfrm>
            <a:off x="2528383" y="5136909"/>
            <a:ext cx="752140" cy="1102329"/>
          </a:xfrm>
          <a:custGeom>
            <a:avLst/>
            <a:gdLst/>
            <a:ahLst/>
            <a:cxnLst>
              <a:cxn ang="0">
                <a:pos x="wd2" y="hd2"/>
              </a:cxn>
              <a:cxn ang="5400000">
                <a:pos x="wd2" y="hd2"/>
              </a:cxn>
              <a:cxn ang="10800000">
                <a:pos x="wd2" y="hd2"/>
              </a:cxn>
              <a:cxn ang="16200000">
                <a:pos x="wd2" y="hd2"/>
              </a:cxn>
            </a:cxnLst>
            <a:rect l="0" t="0" r="r" b="b"/>
            <a:pathLst>
              <a:path w="21588" h="21600" extrusionOk="0">
                <a:moveTo>
                  <a:pt x="10800" y="0"/>
                </a:moveTo>
                <a:cubicBezTo>
                  <a:pt x="9381" y="26"/>
                  <a:pt x="8553" y="60"/>
                  <a:pt x="8510" y="105"/>
                </a:cubicBezTo>
                <a:cubicBezTo>
                  <a:pt x="8432" y="189"/>
                  <a:pt x="8180" y="256"/>
                  <a:pt x="7952" y="256"/>
                </a:cubicBezTo>
                <a:cubicBezTo>
                  <a:pt x="7724" y="256"/>
                  <a:pt x="6814" y="493"/>
                  <a:pt x="5936" y="783"/>
                </a:cubicBezTo>
                <a:cubicBezTo>
                  <a:pt x="2314" y="1981"/>
                  <a:pt x="51" y="4447"/>
                  <a:pt x="1" y="7087"/>
                </a:cubicBezTo>
                <a:cubicBezTo>
                  <a:pt x="-6" y="7464"/>
                  <a:pt x="29" y="7851"/>
                  <a:pt x="115" y="8232"/>
                </a:cubicBezTo>
                <a:cubicBezTo>
                  <a:pt x="411" y="9548"/>
                  <a:pt x="840" y="10136"/>
                  <a:pt x="4250" y="14038"/>
                </a:cubicBezTo>
                <a:cubicBezTo>
                  <a:pt x="5669" y="15663"/>
                  <a:pt x="7715" y="18027"/>
                  <a:pt x="8806" y="19295"/>
                </a:cubicBezTo>
                <a:lnTo>
                  <a:pt x="10800" y="21600"/>
                </a:lnTo>
                <a:lnTo>
                  <a:pt x="12782" y="19295"/>
                </a:lnTo>
                <a:cubicBezTo>
                  <a:pt x="13873" y="18027"/>
                  <a:pt x="15930" y="15663"/>
                  <a:pt x="17349" y="14038"/>
                </a:cubicBezTo>
                <a:cubicBezTo>
                  <a:pt x="20759" y="10136"/>
                  <a:pt x="21177" y="9548"/>
                  <a:pt x="21473" y="8232"/>
                </a:cubicBezTo>
                <a:cubicBezTo>
                  <a:pt x="21559" y="7851"/>
                  <a:pt x="21594" y="7464"/>
                  <a:pt x="21587" y="7087"/>
                </a:cubicBezTo>
                <a:cubicBezTo>
                  <a:pt x="21537" y="4447"/>
                  <a:pt x="19274" y="1981"/>
                  <a:pt x="15652" y="783"/>
                </a:cubicBezTo>
                <a:cubicBezTo>
                  <a:pt x="14774" y="493"/>
                  <a:pt x="13875" y="256"/>
                  <a:pt x="13647" y="256"/>
                </a:cubicBezTo>
                <a:cubicBezTo>
                  <a:pt x="13420" y="256"/>
                  <a:pt x="13156" y="189"/>
                  <a:pt x="13078" y="105"/>
                </a:cubicBezTo>
                <a:cubicBezTo>
                  <a:pt x="13035" y="60"/>
                  <a:pt x="12218" y="26"/>
                  <a:pt x="10800" y="0"/>
                </a:cubicBezTo>
                <a:close/>
                <a:moveTo>
                  <a:pt x="10800" y="4496"/>
                </a:moveTo>
                <a:cubicBezTo>
                  <a:pt x="12077" y="4496"/>
                  <a:pt x="12899" y="4766"/>
                  <a:pt x="13841" y="5475"/>
                </a:cubicBezTo>
                <a:cubicBezTo>
                  <a:pt x="15661" y="6846"/>
                  <a:pt x="14971" y="8899"/>
                  <a:pt x="12429" y="9663"/>
                </a:cubicBezTo>
                <a:cubicBezTo>
                  <a:pt x="11237" y="10021"/>
                  <a:pt x="10363" y="10021"/>
                  <a:pt x="9171" y="9663"/>
                </a:cubicBezTo>
                <a:cubicBezTo>
                  <a:pt x="6628" y="8899"/>
                  <a:pt x="5927" y="6846"/>
                  <a:pt x="7747" y="5475"/>
                </a:cubicBezTo>
                <a:cubicBezTo>
                  <a:pt x="8689" y="4766"/>
                  <a:pt x="9523" y="4496"/>
                  <a:pt x="10800" y="4496"/>
                </a:cubicBezTo>
                <a:close/>
              </a:path>
            </a:pathLst>
          </a:cu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83A121-B18A-475A-82F5-2E70AC0C7071}"/>
              </a:ext>
            </a:extLst>
          </p:cNvPr>
          <p:cNvSpPr/>
          <p:nvPr/>
        </p:nvSpPr>
        <p:spPr>
          <a:xfrm>
            <a:off x="952500" y="4213412"/>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User Device</a:t>
            </a:r>
          </a:p>
        </p:txBody>
      </p:sp>
      <p:sp>
        <p:nvSpPr>
          <p:cNvPr id="7" name="Rectangle 6">
            <a:extLst>
              <a:ext uri="{FF2B5EF4-FFF2-40B4-BE49-F238E27FC236}">
                <a16:creationId xmlns:a16="http://schemas.microsoft.com/office/drawing/2014/main" id="{07302CFC-41EF-44A0-A3DC-8C0EFE60DBC4}"/>
              </a:ext>
            </a:extLst>
          </p:cNvPr>
          <p:cNvSpPr/>
          <p:nvPr/>
        </p:nvSpPr>
        <p:spPr>
          <a:xfrm>
            <a:off x="3863571" y="4200940"/>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Server Backend</a:t>
            </a:r>
          </a:p>
        </p:txBody>
      </p:sp>
      <p:sp>
        <p:nvSpPr>
          <p:cNvPr id="8" name="Rectangle 7">
            <a:extLst>
              <a:ext uri="{FF2B5EF4-FFF2-40B4-BE49-F238E27FC236}">
                <a16:creationId xmlns:a16="http://schemas.microsoft.com/office/drawing/2014/main" id="{14264387-2034-4501-97E9-719DE2E0107F}"/>
              </a:ext>
            </a:extLst>
          </p:cNvPr>
          <p:cNvSpPr/>
          <p:nvPr/>
        </p:nvSpPr>
        <p:spPr>
          <a:xfrm>
            <a:off x="3863571" y="6402949"/>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Triangulation Algorithm</a:t>
            </a:r>
          </a:p>
        </p:txBody>
      </p:sp>
      <p:sp>
        <p:nvSpPr>
          <p:cNvPr id="10" name="Rectangle 9">
            <a:extLst>
              <a:ext uri="{FF2B5EF4-FFF2-40B4-BE49-F238E27FC236}">
                <a16:creationId xmlns:a16="http://schemas.microsoft.com/office/drawing/2014/main" id="{C91EBD6E-F1E6-4D1E-9541-809D475E519C}"/>
              </a:ext>
            </a:extLst>
          </p:cNvPr>
          <p:cNvSpPr/>
          <p:nvPr/>
        </p:nvSpPr>
        <p:spPr>
          <a:xfrm>
            <a:off x="6774642" y="4213412"/>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Server Database</a:t>
            </a:r>
          </a:p>
        </p:txBody>
      </p:sp>
      <p:sp>
        <p:nvSpPr>
          <p:cNvPr id="11" name="Rectangle 10">
            <a:extLst>
              <a:ext uri="{FF2B5EF4-FFF2-40B4-BE49-F238E27FC236}">
                <a16:creationId xmlns:a16="http://schemas.microsoft.com/office/drawing/2014/main" id="{FE293EE6-475C-4EFF-AB93-557BFB0AAA12}"/>
              </a:ext>
            </a:extLst>
          </p:cNvPr>
          <p:cNvSpPr/>
          <p:nvPr/>
        </p:nvSpPr>
        <p:spPr>
          <a:xfrm>
            <a:off x="9685713" y="4200939"/>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Web / Mobile Application</a:t>
            </a:r>
          </a:p>
        </p:txBody>
      </p:sp>
      <p:sp>
        <p:nvSpPr>
          <p:cNvPr id="13" name="System Architecture">
            <a:extLst>
              <a:ext uri="{FF2B5EF4-FFF2-40B4-BE49-F238E27FC236}">
                <a16:creationId xmlns:a16="http://schemas.microsoft.com/office/drawing/2014/main" id="{EE2D043E-5757-4FF7-9CBC-C8F20694211C}"/>
              </a:ext>
            </a:extLst>
          </p:cNvPr>
          <p:cNvSpPr txBox="1">
            <a:spLocks noGrp="1"/>
          </p:cNvSpPr>
          <p:nvPr>
            <p:ph type="title"/>
          </p:nvPr>
        </p:nvSpPr>
        <p:spPr>
          <a:xfrm>
            <a:off x="952500" y="596348"/>
            <a:ext cx="11099800" cy="887892"/>
          </a:xfrm>
          <a:prstGeom prst="rect">
            <a:avLst/>
          </a:prstGeom>
        </p:spPr>
        <p:txBody>
          <a:bodyPr/>
          <a:lstStyle/>
          <a:p>
            <a:pPr>
              <a:lnSpc>
                <a:spcPct val="100000"/>
              </a:lnSpc>
            </a:pPr>
            <a:r>
              <a:rPr lang="en-GB"/>
              <a:t>Module</a:t>
            </a:r>
            <a:r>
              <a:t> </a:t>
            </a:r>
            <a:r>
              <a:rPr lang="en-MY" dirty="0"/>
              <a:t>FLOW</a:t>
            </a:r>
            <a:endParaRPr dirty="0"/>
          </a:p>
        </p:txBody>
      </p:sp>
      <p:cxnSp>
        <p:nvCxnSpPr>
          <p:cNvPr id="19" name="Connector: Elbow 18">
            <a:extLst>
              <a:ext uri="{FF2B5EF4-FFF2-40B4-BE49-F238E27FC236}">
                <a16:creationId xmlns:a16="http://schemas.microsoft.com/office/drawing/2014/main" id="{E331BA5C-EBCE-4772-A365-5E9A22A2AC31}"/>
              </a:ext>
            </a:extLst>
          </p:cNvPr>
          <p:cNvCxnSpPr>
            <a:stCxn id="5" idx="0"/>
            <a:endCxn id="7" idx="0"/>
          </p:cNvCxnSpPr>
          <p:nvPr/>
        </p:nvCxnSpPr>
        <p:spPr>
          <a:xfrm rot="5400000" flipH="1" flipV="1">
            <a:off x="3415591" y="2751641"/>
            <a:ext cx="12472" cy="2911071"/>
          </a:xfrm>
          <a:prstGeom prst="bentConnector3">
            <a:avLst>
              <a:gd name="adj1" fmla="val 11655276"/>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62B555-9ED8-4850-A092-4F9B8E78AB17}"/>
              </a:ext>
            </a:extLst>
          </p:cNvPr>
          <p:cNvSpPr txBox="1"/>
          <p:nvPr/>
        </p:nvSpPr>
        <p:spPr>
          <a:xfrm>
            <a:off x="2470112" y="1484240"/>
            <a:ext cx="2191818" cy="1200329"/>
          </a:xfrm>
          <a:prstGeom prst="rect">
            <a:avLst/>
          </a:prstGeom>
          <a:noFill/>
        </p:spPr>
        <p:txBody>
          <a:bodyPr wrap="none" rtlCol="0">
            <a:spAutoFit/>
          </a:bodyPr>
          <a:lstStyle/>
          <a:p>
            <a:r>
              <a:rPr lang="en-MY" dirty="0"/>
              <a:t>Data packet</a:t>
            </a:r>
          </a:p>
          <a:p>
            <a:pPr marL="285750" indent="-285750">
              <a:buFontTx/>
              <a:buChar char="-"/>
            </a:pPr>
            <a:r>
              <a:rPr lang="en-MY" dirty="0"/>
              <a:t>Cell Tower Details</a:t>
            </a:r>
          </a:p>
          <a:p>
            <a:pPr marL="285750" indent="-285750">
              <a:buFontTx/>
              <a:buChar char="-"/>
            </a:pPr>
            <a:r>
              <a:rPr lang="en-MY" dirty="0" err="1"/>
              <a:t>WiFi</a:t>
            </a:r>
            <a:r>
              <a:rPr lang="en-MY" dirty="0"/>
              <a:t> SSID + RSSI</a:t>
            </a:r>
          </a:p>
          <a:p>
            <a:pPr marL="285750" indent="-285750">
              <a:buFontTx/>
              <a:buChar char="-"/>
            </a:pPr>
            <a:r>
              <a:rPr lang="en-MY" dirty="0"/>
              <a:t>Heartrate</a:t>
            </a:r>
          </a:p>
        </p:txBody>
      </p:sp>
      <p:cxnSp>
        <p:nvCxnSpPr>
          <p:cNvPr id="23" name="Straight Arrow Connector 22">
            <a:extLst>
              <a:ext uri="{FF2B5EF4-FFF2-40B4-BE49-F238E27FC236}">
                <a16:creationId xmlns:a16="http://schemas.microsoft.com/office/drawing/2014/main" id="{F2E3238C-F861-4D51-9C31-C70C7BA00E8C}"/>
              </a:ext>
            </a:extLst>
          </p:cNvPr>
          <p:cNvCxnSpPr>
            <a:cxnSpLocks/>
          </p:cNvCxnSpPr>
          <p:nvPr/>
        </p:nvCxnSpPr>
        <p:spPr>
          <a:xfrm>
            <a:off x="4412974" y="5255266"/>
            <a:ext cx="0" cy="11476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DD45158-F54C-4A6E-AB41-C01D9227B658}"/>
              </a:ext>
            </a:extLst>
          </p:cNvPr>
          <p:cNvCxnSpPr>
            <a:cxnSpLocks/>
          </p:cNvCxnSpPr>
          <p:nvPr/>
        </p:nvCxnSpPr>
        <p:spPr>
          <a:xfrm flipV="1">
            <a:off x="5327374" y="5247861"/>
            <a:ext cx="0" cy="11550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9457046-430A-4789-86AC-9B0F5E724FFF}"/>
              </a:ext>
            </a:extLst>
          </p:cNvPr>
          <p:cNvSpPr txBox="1"/>
          <p:nvPr/>
        </p:nvSpPr>
        <p:spPr>
          <a:xfrm>
            <a:off x="3198659" y="5644442"/>
            <a:ext cx="1090235" cy="369332"/>
          </a:xfrm>
          <a:prstGeom prst="rect">
            <a:avLst/>
          </a:prstGeom>
          <a:noFill/>
        </p:spPr>
        <p:txBody>
          <a:bodyPr wrap="none" rtlCol="0">
            <a:spAutoFit/>
          </a:bodyPr>
          <a:lstStyle/>
          <a:p>
            <a:r>
              <a:rPr lang="en-MY" dirty="0"/>
              <a:t>Raw Data</a:t>
            </a:r>
          </a:p>
        </p:txBody>
      </p:sp>
      <p:sp>
        <p:nvSpPr>
          <p:cNvPr id="30" name="TextBox 29">
            <a:extLst>
              <a:ext uri="{FF2B5EF4-FFF2-40B4-BE49-F238E27FC236}">
                <a16:creationId xmlns:a16="http://schemas.microsoft.com/office/drawing/2014/main" id="{7853EA5A-4A52-40C0-96EB-CFCA66530160}"/>
              </a:ext>
            </a:extLst>
          </p:cNvPr>
          <p:cNvSpPr txBox="1"/>
          <p:nvPr/>
        </p:nvSpPr>
        <p:spPr>
          <a:xfrm>
            <a:off x="5422158" y="5656914"/>
            <a:ext cx="1639231" cy="369332"/>
          </a:xfrm>
          <a:prstGeom prst="rect">
            <a:avLst/>
          </a:prstGeom>
          <a:noFill/>
        </p:spPr>
        <p:txBody>
          <a:bodyPr wrap="none" rtlCol="0">
            <a:spAutoFit/>
          </a:bodyPr>
          <a:lstStyle/>
          <a:p>
            <a:r>
              <a:rPr lang="en-MY" dirty="0"/>
              <a:t>Processed Data</a:t>
            </a:r>
          </a:p>
        </p:txBody>
      </p:sp>
      <p:cxnSp>
        <p:nvCxnSpPr>
          <p:cNvPr id="32" name="Connector: Elbow 31">
            <a:extLst>
              <a:ext uri="{FF2B5EF4-FFF2-40B4-BE49-F238E27FC236}">
                <a16:creationId xmlns:a16="http://schemas.microsoft.com/office/drawing/2014/main" id="{F217BDB3-FB28-433E-A8BA-0333CC6E2E71}"/>
              </a:ext>
            </a:extLst>
          </p:cNvPr>
          <p:cNvCxnSpPr>
            <a:stCxn id="7" idx="3"/>
            <a:endCxn id="10" idx="0"/>
          </p:cNvCxnSpPr>
          <p:nvPr/>
        </p:nvCxnSpPr>
        <p:spPr>
          <a:xfrm flipV="1">
            <a:off x="5891154" y="4213412"/>
            <a:ext cx="1897280" cy="514692"/>
          </a:xfrm>
          <a:prstGeom prst="bentConnector4">
            <a:avLst>
              <a:gd name="adj1" fmla="val 23283"/>
              <a:gd name="adj2" fmla="val 39401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B67A35EE-4FC6-4A8A-8800-0E9AC4ED3768}"/>
              </a:ext>
            </a:extLst>
          </p:cNvPr>
          <p:cNvCxnSpPr>
            <a:stCxn id="10" idx="3"/>
            <a:endCxn id="11" idx="0"/>
          </p:cNvCxnSpPr>
          <p:nvPr/>
        </p:nvCxnSpPr>
        <p:spPr>
          <a:xfrm flipV="1">
            <a:off x="8802225" y="4200939"/>
            <a:ext cx="1897280" cy="539637"/>
          </a:xfrm>
          <a:prstGeom prst="bentConnector4">
            <a:avLst>
              <a:gd name="adj1" fmla="val 23283"/>
              <a:gd name="adj2" fmla="val 378115"/>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95E34A-DCA7-4C57-A13E-9713B8F34140}"/>
              </a:ext>
            </a:extLst>
          </p:cNvPr>
          <p:cNvSpPr txBox="1"/>
          <p:nvPr/>
        </p:nvSpPr>
        <p:spPr>
          <a:xfrm>
            <a:off x="6241773" y="2288591"/>
            <a:ext cx="1639231" cy="369332"/>
          </a:xfrm>
          <a:prstGeom prst="rect">
            <a:avLst/>
          </a:prstGeom>
          <a:noFill/>
        </p:spPr>
        <p:txBody>
          <a:bodyPr wrap="none" rtlCol="0">
            <a:spAutoFit/>
          </a:bodyPr>
          <a:lstStyle/>
          <a:p>
            <a:r>
              <a:rPr lang="en-MY" dirty="0"/>
              <a:t>Processed Data</a:t>
            </a:r>
          </a:p>
        </p:txBody>
      </p:sp>
      <p:sp>
        <p:nvSpPr>
          <p:cNvPr id="38" name="TextBox 37">
            <a:extLst>
              <a:ext uri="{FF2B5EF4-FFF2-40B4-BE49-F238E27FC236}">
                <a16:creationId xmlns:a16="http://schemas.microsoft.com/office/drawing/2014/main" id="{7FF6BCBA-6CBE-4C21-AED7-8222AACF78A3}"/>
              </a:ext>
            </a:extLst>
          </p:cNvPr>
          <p:cNvSpPr txBox="1"/>
          <p:nvPr/>
        </p:nvSpPr>
        <p:spPr>
          <a:xfrm>
            <a:off x="9685713" y="2288591"/>
            <a:ext cx="630301" cy="369332"/>
          </a:xfrm>
          <a:prstGeom prst="rect">
            <a:avLst/>
          </a:prstGeom>
          <a:noFill/>
        </p:spPr>
        <p:txBody>
          <a:bodyPr wrap="none" rtlCol="0">
            <a:spAutoFit/>
          </a:bodyPr>
          <a:lstStyle/>
          <a:p>
            <a:r>
              <a:rPr lang="en-MY" dirty="0"/>
              <a:t>Data</a:t>
            </a:r>
          </a:p>
        </p:txBody>
      </p:sp>
    </p:spTree>
    <p:extLst>
      <p:ext uri="{BB962C8B-B14F-4D97-AF65-F5344CB8AC3E}">
        <p14:creationId xmlns:p14="http://schemas.microsoft.com/office/powerpoint/2010/main" val="17507985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9787-8B57-4D93-953E-FF7C51B9A605}"/>
              </a:ext>
            </a:extLst>
          </p:cNvPr>
          <p:cNvSpPr>
            <a:spLocks noGrp="1"/>
          </p:cNvSpPr>
          <p:nvPr>
            <p:ph type="title"/>
          </p:nvPr>
        </p:nvSpPr>
        <p:spPr/>
        <p:txBody>
          <a:bodyPr/>
          <a:lstStyle/>
          <a:p>
            <a:r>
              <a:rPr lang="en-MY"/>
              <a:t>Work done : implementing the trilateration calculation </a:t>
            </a:r>
            <a:endParaRPr lang="en-MY" dirty="0"/>
          </a:p>
        </p:txBody>
      </p:sp>
      <p:sp>
        <p:nvSpPr>
          <p:cNvPr id="3" name="Text Placeholder 2">
            <a:extLst>
              <a:ext uri="{FF2B5EF4-FFF2-40B4-BE49-F238E27FC236}">
                <a16:creationId xmlns:a16="http://schemas.microsoft.com/office/drawing/2014/main" id="{118D6492-BCCF-4F25-8141-A660E3C6BAAB}"/>
              </a:ext>
            </a:extLst>
          </p:cNvPr>
          <p:cNvSpPr>
            <a:spLocks noGrp="1"/>
          </p:cNvSpPr>
          <p:nvPr>
            <p:ph type="body" idx="1"/>
          </p:nvPr>
        </p:nvSpPr>
        <p:spPr/>
        <p:txBody>
          <a:bodyPr/>
          <a:lstStyle/>
          <a:p>
            <a:r>
              <a:rPr lang="en-MY" dirty="0"/>
              <a:t>Trilateration</a:t>
            </a:r>
          </a:p>
          <a:p>
            <a:r>
              <a:rPr lang="en-MY" dirty="0"/>
              <a:t>Using GSM/GCDA data</a:t>
            </a:r>
          </a:p>
          <a:p>
            <a:r>
              <a:rPr lang="en-MY" dirty="0"/>
              <a:t>Using </a:t>
            </a:r>
            <a:r>
              <a:rPr lang="en-MY" dirty="0" err="1"/>
              <a:t>WiFi</a:t>
            </a:r>
            <a:r>
              <a:rPr lang="en-MY" dirty="0"/>
              <a:t> RSSI</a:t>
            </a:r>
          </a:p>
        </p:txBody>
      </p:sp>
      <p:pic>
        <p:nvPicPr>
          <p:cNvPr id="1026" name="Picture 2" descr="label">
            <a:extLst>
              <a:ext uri="{FF2B5EF4-FFF2-40B4-BE49-F238E27FC236}">
                <a16:creationId xmlns:a16="http://schemas.microsoft.com/office/drawing/2014/main" id="{8C4CBCA4-550D-4E69-B61F-6883A8362E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731"/>
          <a:stretch/>
        </p:blipFill>
        <p:spPr bwMode="auto">
          <a:xfrm>
            <a:off x="6887542" y="2636452"/>
            <a:ext cx="4914900" cy="40574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B5DB7C2-7371-42CF-AE7D-61B36D971AE9}"/>
              </a:ext>
            </a:extLst>
          </p:cNvPr>
          <p:cNvPicPr>
            <a:picLocks noChangeAspect="1"/>
          </p:cNvPicPr>
          <p:nvPr/>
        </p:nvPicPr>
        <p:blipFill>
          <a:blip r:embed="rId3"/>
          <a:stretch>
            <a:fillRect/>
          </a:stretch>
        </p:blipFill>
        <p:spPr>
          <a:xfrm>
            <a:off x="2459163" y="5320590"/>
            <a:ext cx="3658096" cy="3111864"/>
          </a:xfrm>
          <a:prstGeom prst="rect">
            <a:avLst/>
          </a:prstGeom>
        </p:spPr>
      </p:pic>
    </p:spTree>
    <p:extLst>
      <p:ext uri="{BB962C8B-B14F-4D97-AF65-F5344CB8AC3E}">
        <p14:creationId xmlns:p14="http://schemas.microsoft.com/office/powerpoint/2010/main" val="19798899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99C4-03E4-48BC-A14F-9B786F8BD5E2}"/>
              </a:ext>
            </a:extLst>
          </p:cNvPr>
          <p:cNvSpPr>
            <a:spLocks noGrp="1"/>
          </p:cNvSpPr>
          <p:nvPr>
            <p:ph type="title"/>
          </p:nvPr>
        </p:nvSpPr>
        <p:spPr>
          <a:xfrm>
            <a:off x="581975" y="455825"/>
            <a:ext cx="9345910" cy="1492245"/>
          </a:xfrm>
        </p:spPr>
        <p:txBody>
          <a:bodyPr/>
          <a:lstStyle/>
          <a:p>
            <a:r>
              <a:rPr lang="en-MY"/>
              <a:t>Pseudocode of </a:t>
            </a:r>
            <a:r>
              <a:rPr lang="ms-MY"/>
              <a:t>calculation on database query</a:t>
            </a:r>
            <a:endParaRPr lang="en-MY" dirty="0"/>
          </a:p>
        </p:txBody>
      </p:sp>
      <p:sp>
        <p:nvSpPr>
          <p:cNvPr id="3" name="Text Placeholder 2">
            <a:extLst>
              <a:ext uri="{FF2B5EF4-FFF2-40B4-BE49-F238E27FC236}">
                <a16:creationId xmlns:a16="http://schemas.microsoft.com/office/drawing/2014/main" id="{C8EC345D-81F1-4397-B2C7-3A21B512DDC4}"/>
              </a:ext>
            </a:extLst>
          </p:cNvPr>
          <p:cNvSpPr>
            <a:spLocks noGrp="1"/>
          </p:cNvSpPr>
          <p:nvPr>
            <p:ph type="body" idx="1"/>
          </p:nvPr>
        </p:nvSpPr>
        <p:spPr>
          <a:xfrm>
            <a:off x="2033088" y="1669774"/>
            <a:ext cx="9345910" cy="7349705"/>
          </a:xfrm>
        </p:spPr>
        <p:txBody>
          <a:bodyPr/>
          <a:lstStyle/>
          <a:p>
            <a:pPr marL="0" indent="0">
              <a:lnSpc>
                <a:spcPct val="100000"/>
              </a:lnSpc>
              <a:spcBef>
                <a:spcPts val="0"/>
              </a:spcBef>
              <a:buNone/>
            </a:pPr>
            <a:r>
              <a:rPr lang="en-MY" dirty="0"/>
              <a:t>Database info</a:t>
            </a:r>
          </a:p>
          <a:p>
            <a:pPr marL="0" indent="0">
              <a:lnSpc>
                <a:spcPct val="100000"/>
              </a:lnSpc>
              <a:spcBef>
                <a:spcPts val="0"/>
              </a:spcBef>
              <a:buNone/>
            </a:pPr>
            <a:r>
              <a:rPr lang="en-MY" dirty="0"/>
              <a:t>M1 = X1, Y1</a:t>
            </a:r>
          </a:p>
          <a:p>
            <a:pPr marL="0" indent="0">
              <a:lnSpc>
                <a:spcPct val="100000"/>
              </a:lnSpc>
              <a:spcBef>
                <a:spcPts val="0"/>
              </a:spcBef>
              <a:buNone/>
            </a:pPr>
            <a:r>
              <a:rPr lang="en-MY" dirty="0"/>
              <a:t>M2 = X2,Y2</a:t>
            </a:r>
          </a:p>
          <a:p>
            <a:pPr marL="0" indent="0">
              <a:lnSpc>
                <a:spcPct val="100000"/>
              </a:lnSpc>
              <a:spcBef>
                <a:spcPts val="0"/>
              </a:spcBef>
              <a:buNone/>
            </a:pPr>
            <a:r>
              <a:rPr lang="en-MY" dirty="0"/>
              <a:t>M3 = X3,Y3</a:t>
            </a:r>
          </a:p>
          <a:p>
            <a:pPr marL="0" indent="0">
              <a:lnSpc>
                <a:spcPct val="100000"/>
              </a:lnSpc>
              <a:spcBef>
                <a:spcPts val="0"/>
              </a:spcBef>
              <a:buNone/>
            </a:pPr>
            <a:endParaRPr lang="en-MY" dirty="0"/>
          </a:p>
          <a:p>
            <a:pPr marL="0" indent="0">
              <a:lnSpc>
                <a:spcPct val="100000"/>
              </a:lnSpc>
              <a:spcBef>
                <a:spcPts val="0"/>
              </a:spcBef>
              <a:buNone/>
            </a:pPr>
            <a:r>
              <a:rPr lang="en-MY" dirty="0"/>
              <a:t>Let input data be</a:t>
            </a:r>
            <a:br>
              <a:rPr lang="en-MY" dirty="0"/>
            </a:br>
            <a:r>
              <a:rPr lang="en-MY" dirty="0"/>
              <a:t>	[ [ M1, RSSI1 ], [ M2, RSSI2 ], [ M3, RSSI3 ] ]</a:t>
            </a:r>
          </a:p>
          <a:p>
            <a:pPr marL="0" indent="0">
              <a:lnSpc>
                <a:spcPct val="100000"/>
              </a:lnSpc>
              <a:spcBef>
                <a:spcPts val="0"/>
              </a:spcBef>
              <a:buNone/>
            </a:pPr>
            <a:endParaRPr lang="en-MY" dirty="0"/>
          </a:p>
          <a:p>
            <a:pPr marL="0" indent="0">
              <a:lnSpc>
                <a:spcPct val="100000"/>
              </a:lnSpc>
              <a:spcBef>
                <a:spcPts val="0"/>
              </a:spcBef>
              <a:buNone/>
            </a:pPr>
            <a:r>
              <a:rPr lang="en-MY" dirty="0"/>
              <a:t>We calculate the weighted signal for each input data</a:t>
            </a:r>
          </a:p>
          <a:p>
            <a:pPr marL="0" indent="0">
              <a:lnSpc>
                <a:spcPct val="100000"/>
              </a:lnSpc>
              <a:spcBef>
                <a:spcPts val="0"/>
              </a:spcBef>
              <a:buNone/>
            </a:pPr>
            <a:r>
              <a:rPr lang="en-MY" dirty="0"/>
              <a:t>W1 = RSSI1/ (RSSI1 + RSSI2 + RSSI3)</a:t>
            </a:r>
          </a:p>
          <a:p>
            <a:pPr marL="0" indent="0">
              <a:lnSpc>
                <a:spcPct val="100000"/>
              </a:lnSpc>
              <a:spcBef>
                <a:spcPts val="0"/>
              </a:spcBef>
              <a:buNone/>
            </a:pPr>
            <a:r>
              <a:rPr lang="en-MY" dirty="0"/>
              <a:t>W2 = RSSI2/ (RSSI1 + RSSI2 + RSSI3)</a:t>
            </a:r>
          </a:p>
          <a:p>
            <a:pPr marL="0" indent="0">
              <a:lnSpc>
                <a:spcPct val="100000"/>
              </a:lnSpc>
              <a:spcBef>
                <a:spcPts val="0"/>
              </a:spcBef>
              <a:buNone/>
            </a:pPr>
            <a:r>
              <a:rPr lang="en-MY" dirty="0"/>
              <a:t>W3 = RSSI3/ (RSSI1 + RSSI2 + RSSI3)</a:t>
            </a:r>
          </a:p>
          <a:p>
            <a:pPr marL="0" indent="0">
              <a:lnSpc>
                <a:spcPct val="100000"/>
              </a:lnSpc>
              <a:spcBef>
                <a:spcPts val="0"/>
              </a:spcBef>
              <a:buNone/>
            </a:pPr>
            <a:endParaRPr lang="en-MY" dirty="0"/>
          </a:p>
          <a:p>
            <a:pPr marL="0" indent="0">
              <a:lnSpc>
                <a:spcPct val="100000"/>
              </a:lnSpc>
              <a:spcBef>
                <a:spcPts val="0"/>
              </a:spcBef>
              <a:buNone/>
            </a:pPr>
            <a:r>
              <a:rPr lang="en-MY" dirty="0"/>
              <a:t>X = W1*X1 + W2*X2 + W3*X3</a:t>
            </a:r>
          </a:p>
          <a:p>
            <a:pPr marL="0" indent="0">
              <a:lnSpc>
                <a:spcPct val="100000"/>
              </a:lnSpc>
              <a:spcBef>
                <a:spcPts val="0"/>
              </a:spcBef>
              <a:buNone/>
            </a:pPr>
            <a:r>
              <a:rPr lang="en-MY" dirty="0"/>
              <a:t>Y = W1*Y1 + W2*Y2 + W3*Y3</a:t>
            </a:r>
          </a:p>
          <a:p>
            <a:pPr marL="0" indent="0">
              <a:lnSpc>
                <a:spcPct val="100000"/>
              </a:lnSpc>
              <a:spcBef>
                <a:spcPts val="0"/>
              </a:spcBef>
              <a:buNone/>
            </a:pPr>
            <a:endParaRPr lang="en-MY" dirty="0"/>
          </a:p>
          <a:p>
            <a:pPr marL="0" indent="0">
              <a:lnSpc>
                <a:spcPct val="100000"/>
              </a:lnSpc>
              <a:spcBef>
                <a:spcPts val="0"/>
              </a:spcBef>
              <a:buNone/>
            </a:pPr>
            <a:endParaRPr lang="en-MY" dirty="0"/>
          </a:p>
        </p:txBody>
      </p:sp>
    </p:spTree>
    <p:extLst>
      <p:ext uri="{BB962C8B-B14F-4D97-AF65-F5344CB8AC3E}">
        <p14:creationId xmlns:p14="http://schemas.microsoft.com/office/powerpoint/2010/main" val="62156111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99C4-03E4-48BC-A14F-9B786F8BD5E2}"/>
              </a:ext>
            </a:extLst>
          </p:cNvPr>
          <p:cNvSpPr>
            <a:spLocks noGrp="1"/>
          </p:cNvSpPr>
          <p:nvPr>
            <p:ph type="title"/>
          </p:nvPr>
        </p:nvSpPr>
        <p:spPr>
          <a:xfrm>
            <a:off x="581975" y="455825"/>
            <a:ext cx="9345910" cy="1492245"/>
          </a:xfrm>
        </p:spPr>
        <p:txBody>
          <a:bodyPr/>
          <a:lstStyle/>
          <a:p>
            <a:r>
              <a:rPr lang="en-MY" dirty="0"/>
              <a:t>Translation to php codes</a:t>
            </a:r>
          </a:p>
        </p:txBody>
      </p:sp>
      <p:pic>
        <p:nvPicPr>
          <p:cNvPr id="6" name="Picture 5">
            <a:extLst>
              <a:ext uri="{FF2B5EF4-FFF2-40B4-BE49-F238E27FC236}">
                <a16:creationId xmlns:a16="http://schemas.microsoft.com/office/drawing/2014/main" id="{0DFEB5D9-7763-4A85-8E42-1574B6099DED}"/>
              </a:ext>
            </a:extLst>
          </p:cNvPr>
          <p:cNvPicPr>
            <a:picLocks noChangeAspect="1"/>
          </p:cNvPicPr>
          <p:nvPr/>
        </p:nvPicPr>
        <p:blipFill>
          <a:blip r:embed="rId2"/>
          <a:stretch>
            <a:fillRect/>
          </a:stretch>
        </p:blipFill>
        <p:spPr>
          <a:xfrm>
            <a:off x="3856383" y="1278147"/>
            <a:ext cx="5292034" cy="7214140"/>
          </a:xfrm>
          <a:prstGeom prst="rect">
            <a:avLst/>
          </a:prstGeom>
        </p:spPr>
      </p:pic>
    </p:spTree>
    <p:extLst>
      <p:ext uri="{BB962C8B-B14F-4D97-AF65-F5344CB8AC3E}">
        <p14:creationId xmlns:p14="http://schemas.microsoft.com/office/powerpoint/2010/main" val="119606641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23B2-EC47-4AFB-8116-AF9953780623}"/>
              </a:ext>
            </a:extLst>
          </p:cNvPr>
          <p:cNvSpPr>
            <a:spLocks noGrp="1"/>
          </p:cNvSpPr>
          <p:nvPr>
            <p:ph type="title"/>
          </p:nvPr>
        </p:nvSpPr>
        <p:spPr/>
        <p:txBody>
          <a:bodyPr/>
          <a:lstStyle/>
          <a:p>
            <a:r>
              <a:rPr lang="en-MY" dirty="0"/>
              <a:t>Generate Database from online sources</a:t>
            </a:r>
          </a:p>
        </p:txBody>
      </p:sp>
      <p:sp>
        <p:nvSpPr>
          <p:cNvPr id="5" name="Text Placeholder 4">
            <a:extLst>
              <a:ext uri="{FF2B5EF4-FFF2-40B4-BE49-F238E27FC236}">
                <a16:creationId xmlns:a16="http://schemas.microsoft.com/office/drawing/2014/main" id="{597F70DC-8A97-4686-939E-D8CB8051D8FF}"/>
              </a:ext>
            </a:extLst>
          </p:cNvPr>
          <p:cNvSpPr>
            <a:spLocks noGrp="1"/>
          </p:cNvSpPr>
          <p:nvPr>
            <p:ph type="body" idx="1"/>
          </p:nvPr>
        </p:nvSpPr>
        <p:spPr/>
        <p:txBody>
          <a:bodyPr/>
          <a:lstStyle/>
          <a:p>
            <a:r>
              <a:rPr lang="en-MY" dirty="0"/>
              <a:t>Extract data from .csv file and generate SQLite database for faster querying.</a:t>
            </a:r>
          </a:p>
        </p:txBody>
      </p:sp>
      <p:pic>
        <p:nvPicPr>
          <p:cNvPr id="7" name="Picture 6" descr="F:\wecare-mysql\cell_tower\createDB.php (wecare-mysql, wecare) - Sublime Text (UNREGISTERED)">
            <a:extLst>
              <a:ext uri="{FF2B5EF4-FFF2-40B4-BE49-F238E27FC236}">
                <a16:creationId xmlns:a16="http://schemas.microsoft.com/office/drawing/2014/main" id="{51DB1156-2CC5-41AA-B710-68FFA903F16B}"/>
              </a:ext>
            </a:extLst>
          </p:cNvPr>
          <p:cNvPicPr>
            <a:picLocks noChangeAspect="1"/>
          </p:cNvPicPr>
          <p:nvPr/>
        </p:nvPicPr>
        <p:blipFill rotWithShape="1">
          <a:blip r:embed="rId2">
            <a:extLst>
              <a:ext uri="{28A0092B-C50C-407E-A947-70E740481C1C}">
                <a14:useLocalDpi xmlns:a14="http://schemas.microsoft.com/office/drawing/2010/main" val="0"/>
              </a:ext>
            </a:extLst>
          </a:blip>
          <a:srcRect l="19643" t="11233" r="893" b="24510"/>
          <a:stretch/>
        </p:blipFill>
        <p:spPr>
          <a:xfrm>
            <a:off x="1335314" y="4110596"/>
            <a:ext cx="10334172" cy="4498797"/>
          </a:xfrm>
          <a:prstGeom prst="rect">
            <a:avLst/>
          </a:prstGeom>
        </p:spPr>
      </p:pic>
    </p:spTree>
    <p:extLst>
      <p:ext uri="{BB962C8B-B14F-4D97-AF65-F5344CB8AC3E}">
        <p14:creationId xmlns:p14="http://schemas.microsoft.com/office/powerpoint/2010/main" val="152859511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End."/>
          <p:cNvSpPr txBox="1">
            <a:spLocks noGrp="1"/>
          </p:cNvSpPr>
          <p:nvPr>
            <p:ph type="ctrTitle"/>
          </p:nvPr>
        </p:nvSpPr>
        <p:spPr>
          <a:xfrm>
            <a:off x="1270000" y="1574799"/>
            <a:ext cx="10464800" cy="3302001"/>
          </a:xfrm>
          <a:prstGeom prst="rect">
            <a:avLst/>
          </a:prstGeom>
        </p:spPr>
        <p:txBody>
          <a:bodyPr/>
          <a:lstStyle/>
          <a:p>
            <a:r>
              <a:rPr lang="en-GB" dirty="0"/>
              <a:t>Code demo</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Introduction"/>
          <p:cNvSpPr txBox="1">
            <a:spLocks noGrp="1"/>
          </p:cNvSpPr>
          <p:nvPr>
            <p:ph type="ctrTitle" idx="4294967295"/>
          </p:nvPr>
        </p:nvSpPr>
        <p:spPr>
          <a:xfrm>
            <a:off x="381812" y="596288"/>
            <a:ext cx="10464800" cy="1344612"/>
          </a:xfrm>
          <a:prstGeom prst="rect">
            <a:avLst/>
          </a:prstGeom>
        </p:spPr>
        <p:txBody>
          <a:bodyPr/>
          <a:lstStyle/>
          <a:p>
            <a:r>
              <a:rPr dirty="0"/>
              <a:t>Introduction</a:t>
            </a:r>
          </a:p>
        </p:txBody>
      </p:sp>
      <p:sp>
        <p:nvSpPr>
          <p:cNvPr id="124" name="According to Census of Fatal Occupational Injuries (CFOI), the construction industry ranked fourth in highest fatal injury rates among all industry.…"/>
          <p:cNvSpPr txBox="1"/>
          <p:nvPr/>
        </p:nvSpPr>
        <p:spPr>
          <a:xfrm>
            <a:off x="381812" y="1578461"/>
            <a:ext cx="12241175" cy="659667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444500" indent="-444500" algn="l">
              <a:spcBef>
                <a:spcPts val="4200"/>
              </a:spcBef>
              <a:buSzPct val="145000"/>
              <a:buChar char="•"/>
              <a:defRPr sz="3200" b="0"/>
            </a:pPr>
            <a:r>
              <a:rPr dirty="0"/>
              <a:t>According to Census of Fatal Occupational Injuries (CFOI), the construction industry ranked fourth in highest fatal injury rates among all industry. </a:t>
            </a:r>
          </a:p>
          <a:p>
            <a:pPr marL="444500" indent="-444500" algn="l">
              <a:spcBef>
                <a:spcPts val="4200"/>
              </a:spcBef>
              <a:buSzPct val="145000"/>
              <a:buChar char="•"/>
              <a:defRPr sz="3200" b="0"/>
            </a:pPr>
            <a:r>
              <a:rPr dirty="0"/>
              <a:t>And yet contractors, especially here in Malaysia, lack of any appropriate approach to comply with the Occupational Safety and Health Administration (OSHA) standard to ensure their workers’ safety in the site.</a:t>
            </a:r>
          </a:p>
          <a:p>
            <a:pPr marL="444500" indent="-444500" algn="l">
              <a:spcBef>
                <a:spcPts val="4200"/>
              </a:spcBef>
              <a:buSzPct val="145000"/>
              <a:buChar char="•"/>
              <a:defRPr sz="3200" b="0"/>
            </a:pPr>
            <a:r>
              <a:rPr dirty="0" err="1"/>
              <a:t>WeCare</a:t>
            </a:r>
            <a:r>
              <a:rPr dirty="0"/>
              <a:t> provides the solution for an </a:t>
            </a:r>
            <a:r>
              <a:rPr dirty="0" err="1"/>
              <a:t>organi</a:t>
            </a:r>
            <a:r>
              <a:rPr lang="en-MY" dirty="0"/>
              <a:t>z</a:t>
            </a:r>
            <a:r>
              <a:rPr dirty="0" err="1"/>
              <a:t>ation</a:t>
            </a:r>
            <a:r>
              <a:rPr dirty="0"/>
              <a:t> to monitor the safety of its members/users by keeping track of their real-time health status and location via wearable. It aims to be a cost-effective and robust system that support multiple language.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ur Collaborator"/>
          <p:cNvSpPr txBox="1">
            <a:spLocks noGrp="1"/>
          </p:cNvSpPr>
          <p:nvPr>
            <p:ph type="title"/>
          </p:nvPr>
        </p:nvSpPr>
        <p:spPr>
          <a:xfrm>
            <a:off x="952499" y="1074625"/>
            <a:ext cx="11099801" cy="2159001"/>
          </a:xfrm>
          <a:prstGeom prst="rect">
            <a:avLst/>
          </a:prstGeom>
        </p:spPr>
        <p:txBody>
          <a:bodyPr/>
          <a:lstStyle/>
          <a:p>
            <a:r>
              <a:t>Our Collaborator</a:t>
            </a:r>
          </a:p>
        </p:txBody>
      </p:sp>
      <p:pic>
        <p:nvPicPr>
          <p:cNvPr id="127" name="unnamed.jpg" descr="unnamed.jpg"/>
          <p:cNvPicPr>
            <a:picLocks noChangeAspect="1"/>
          </p:cNvPicPr>
          <p:nvPr/>
        </p:nvPicPr>
        <p:blipFill>
          <a:blip r:embed="rId2">
            <a:extLst/>
          </a:blip>
          <a:srcRect l="9926" t="29232" r="11164" b="33709"/>
          <a:stretch>
            <a:fillRect/>
          </a:stretch>
        </p:blipFill>
        <p:spPr>
          <a:xfrm>
            <a:off x="6718299" y="3503925"/>
            <a:ext cx="4283270" cy="2011543"/>
          </a:xfrm>
          <a:custGeom>
            <a:avLst/>
            <a:gdLst/>
            <a:ahLst/>
            <a:cxnLst>
              <a:cxn ang="0">
                <a:pos x="wd2" y="hd2"/>
              </a:cxn>
              <a:cxn ang="5400000">
                <a:pos x="wd2" y="hd2"/>
              </a:cxn>
              <a:cxn ang="10800000">
                <a:pos x="wd2" y="hd2"/>
              </a:cxn>
              <a:cxn ang="16200000">
                <a:pos x="wd2" y="hd2"/>
              </a:cxn>
            </a:cxnLst>
            <a:rect l="0" t="0" r="r" b="b"/>
            <a:pathLst>
              <a:path w="21494" h="21500" extrusionOk="0">
                <a:moveTo>
                  <a:pt x="11545" y="5"/>
                </a:moveTo>
                <a:cubicBezTo>
                  <a:pt x="11275" y="48"/>
                  <a:pt x="11245" y="385"/>
                  <a:pt x="11330" y="1125"/>
                </a:cubicBezTo>
                <a:cubicBezTo>
                  <a:pt x="11380" y="1561"/>
                  <a:pt x="11443" y="2349"/>
                  <a:pt x="11470" y="2877"/>
                </a:cubicBezTo>
                <a:cubicBezTo>
                  <a:pt x="11560" y="4656"/>
                  <a:pt x="11665" y="4946"/>
                  <a:pt x="12274" y="5108"/>
                </a:cubicBezTo>
                <a:cubicBezTo>
                  <a:pt x="12884" y="5270"/>
                  <a:pt x="13044" y="5554"/>
                  <a:pt x="12700" y="5863"/>
                </a:cubicBezTo>
                <a:cubicBezTo>
                  <a:pt x="12539" y="6008"/>
                  <a:pt x="12808" y="6037"/>
                  <a:pt x="13587" y="5961"/>
                </a:cubicBezTo>
                <a:cubicBezTo>
                  <a:pt x="14774" y="5845"/>
                  <a:pt x="15044" y="6032"/>
                  <a:pt x="14658" y="6699"/>
                </a:cubicBezTo>
                <a:cubicBezTo>
                  <a:pt x="14492" y="6986"/>
                  <a:pt x="14233" y="7018"/>
                  <a:pt x="12963" y="6928"/>
                </a:cubicBezTo>
                <a:cubicBezTo>
                  <a:pt x="11840" y="6848"/>
                  <a:pt x="11473" y="6755"/>
                  <a:pt x="11492" y="6555"/>
                </a:cubicBezTo>
                <a:cubicBezTo>
                  <a:pt x="11505" y="6408"/>
                  <a:pt x="11461" y="6283"/>
                  <a:pt x="11392" y="6275"/>
                </a:cubicBezTo>
                <a:cubicBezTo>
                  <a:pt x="11323" y="6266"/>
                  <a:pt x="11159" y="6216"/>
                  <a:pt x="11027" y="6164"/>
                </a:cubicBezTo>
                <a:cubicBezTo>
                  <a:pt x="10829" y="6086"/>
                  <a:pt x="10808" y="6124"/>
                  <a:pt x="10908" y="6381"/>
                </a:cubicBezTo>
                <a:cubicBezTo>
                  <a:pt x="11005" y="6629"/>
                  <a:pt x="10986" y="6734"/>
                  <a:pt x="10804" y="6941"/>
                </a:cubicBezTo>
                <a:cubicBezTo>
                  <a:pt x="10470" y="7321"/>
                  <a:pt x="8896" y="7027"/>
                  <a:pt x="8430" y="6495"/>
                </a:cubicBezTo>
                <a:cubicBezTo>
                  <a:pt x="7977" y="5977"/>
                  <a:pt x="7624" y="5919"/>
                  <a:pt x="7809" y="6393"/>
                </a:cubicBezTo>
                <a:cubicBezTo>
                  <a:pt x="7911" y="6655"/>
                  <a:pt x="7891" y="6745"/>
                  <a:pt x="7692" y="6907"/>
                </a:cubicBezTo>
                <a:cubicBezTo>
                  <a:pt x="7493" y="7067"/>
                  <a:pt x="6188" y="7264"/>
                  <a:pt x="6009" y="7161"/>
                </a:cubicBezTo>
                <a:cubicBezTo>
                  <a:pt x="5844" y="7067"/>
                  <a:pt x="3285" y="7118"/>
                  <a:pt x="3238" y="7216"/>
                </a:cubicBezTo>
                <a:cubicBezTo>
                  <a:pt x="3207" y="7282"/>
                  <a:pt x="3174" y="7652"/>
                  <a:pt x="3165" y="8039"/>
                </a:cubicBezTo>
                <a:cubicBezTo>
                  <a:pt x="3155" y="8427"/>
                  <a:pt x="3094" y="8754"/>
                  <a:pt x="3027" y="8769"/>
                </a:cubicBezTo>
                <a:cubicBezTo>
                  <a:pt x="2960" y="8783"/>
                  <a:pt x="2852" y="8809"/>
                  <a:pt x="2788" y="8824"/>
                </a:cubicBezTo>
                <a:cubicBezTo>
                  <a:pt x="2724" y="8839"/>
                  <a:pt x="2700" y="8911"/>
                  <a:pt x="2734" y="8985"/>
                </a:cubicBezTo>
                <a:cubicBezTo>
                  <a:pt x="2769" y="9059"/>
                  <a:pt x="2754" y="9291"/>
                  <a:pt x="2701" y="9503"/>
                </a:cubicBezTo>
                <a:cubicBezTo>
                  <a:pt x="2637" y="9755"/>
                  <a:pt x="2639" y="9938"/>
                  <a:pt x="2705" y="10024"/>
                </a:cubicBezTo>
                <a:cubicBezTo>
                  <a:pt x="2771" y="10112"/>
                  <a:pt x="2769" y="10302"/>
                  <a:pt x="2697" y="10589"/>
                </a:cubicBezTo>
                <a:cubicBezTo>
                  <a:pt x="2637" y="10826"/>
                  <a:pt x="2560" y="10964"/>
                  <a:pt x="2527" y="10894"/>
                </a:cubicBezTo>
                <a:cubicBezTo>
                  <a:pt x="2495" y="10824"/>
                  <a:pt x="2388" y="11026"/>
                  <a:pt x="2290" y="11344"/>
                </a:cubicBezTo>
                <a:cubicBezTo>
                  <a:pt x="2166" y="11748"/>
                  <a:pt x="2143" y="12001"/>
                  <a:pt x="2215" y="12184"/>
                </a:cubicBezTo>
                <a:cubicBezTo>
                  <a:pt x="2288" y="12372"/>
                  <a:pt x="2252" y="12521"/>
                  <a:pt x="2085" y="12718"/>
                </a:cubicBezTo>
                <a:cubicBezTo>
                  <a:pt x="1958" y="12869"/>
                  <a:pt x="1823" y="12977"/>
                  <a:pt x="1786" y="12956"/>
                </a:cubicBezTo>
                <a:cubicBezTo>
                  <a:pt x="1750" y="12934"/>
                  <a:pt x="1733" y="13081"/>
                  <a:pt x="1749" y="13282"/>
                </a:cubicBezTo>
                <a:cubicBezTo>
                  <a:pt x="1764" y="13484"/>
                  <a:pt x="1736" y="13761"/>
                  <a:pt x="1685" y="13897"/>
                </a:cubicBezTo>
                <a:cubicBezTo>
                  <a:pt x="1628" y="14051"/>
                  <a:pt x="1633" y="14197"/>
                  <a:pt x="1699" y="14283"/>
                </a:cubicBezTo>
                <a:cubicBezTo>
                  <a:pt x="1876" y="14517"/>
                  <a:pt x="1630" y="15253"/>
                  <a:pt x="1426" y="15098"/>
                </a:cubicBezTo>
                <a:cubicBezTo>
                  <a:pt x="1330" y="15025"/>
                  <a:pt x="1285" y="15047"/>
                  <a:pt x="1326" y="15144"/>
                </a:cubicBezTo>
                <a:cubicBezTo>
                  <a:pt x="1368" y="15242"/>
                  <a:pt x="1332" y="15553"/>
                  <a:pt x="1245" y="15836"/>
                </a:cubicBezTo>
                <a:cubicBezTo>
                  <a:pt x="1158" y="16119"/>
                  <a:pt x="1113" y="16495"/>
                  <a:pt x="1145" y="16672"/>
                </a:cubicBezTo>
                <a:cubicBezTo>
                  <a:pt x="1232" y="17153"/>
                  <a:pt x="1108" y="17444"/>
                  <a:pt x="942" y="17151"/>
                </a:cubicBezTo>
                <a:cubicBezTo>
                  <a:pt x="826" y="16946"/>
                  <a:pt x="801" y="17012"/>
                  <a:pt x="801" y="17516"/>
                </a:cubicBezTo>
                <a:lnTo>
                  <a:pt x="801" y="18127"/>
                </a:lnTo>
                <a:lnTo>
                  <a:pt x="2217" y="18088"/>
                </a:lnTo>
                <a:cubicBezTo>
                  <a:pt x="3031" y="18065"/>
                  <a:pt x="3679" y="17952"/>
                  <a:pt x="3738" y="17825"/>
                </a:cubicBezTo>
                <a:cubicBezTo>
                  <a:pt x="3802" y="17689"/>
                  <a:pt x="3883" y="17679"/>
                  <a:pt x="3951" y="17800"/>
                </a:cubicBezTo>
                <a:cubicBezTo>
                  <a:pt x="4075" y="18019"/>
                  <a:pt x="6485" y="18147"/>
                  <a:pt x="6582" y="17940"/>
                </a:cubicBezTo>
                <a:cubicBezTo>
                  <a:pt x="6616" y="17868"/>
                  <a:pt x="6717" y="17948"/>
                  <a:pt x="6807" y="18122"/>
                </a:cubicBezTo>
                <a:cubicBezTo>
                  <a:pt x="6944" y="18386"/>
                  <a:pt x="7496" y="18453"/>
                  <a:pt x="10072" y="18500"/>
                </a:cubicBezTo>
                <a:cubicBezTo>
                  <a:pt x="12074" y="18536"/>
                  <a:pt x="13161" y="18629"/>
                  <a:pt x="13145" y="18767"/>
                </a:cubicBezTo>
                <a:cubicBezTo>
                  <a:pt x="13128" y="18906"/>
                  <a:pt x="10828" y="18999"/>
                  <a:pt x="6560" y="19034"/>
                </a:cubicBezTo>
                <a:lnTo>
                  <a:pt x="0" y="19090"/>
                </a:lnTo>
                <a:lnTo>
                  <a:pt x="0" y="19632"/>
                </a:lnTo>
                <a:lnTo>
                  <a:pt x="0" y="20171"/>
                </a:lnTo>
                <a:lnTo>
                  <a:pt x="7249" y="20146"/>
                </a:lnTo>
                <a:cubicBezTo>
                  <a:pt x="13293" y="20124"/>
                  <a:pt x="14543" y="20067"/>
                  <a:pt x="14772" y="19815"/>
                </a:cubicBezTo>
                <a:cubicBezTo>
                  <a:pt x="14922" y="19649"/>
                  <a:pt x="15097" y="19514"/>
                  <a:pt x="15162" y="19514"/>
                </a:cubicBezTo>
                <a:cubicBezTo>
                  <a:pt x="15227" y="19514"/>
                  <a:pt x="15453" y="19325"/>
                  <a:pt x="15666" y="19094"/>
                </a:cubicBezTo>
                <a:cubicBezTo>
                  <a:pt x="16080" y="18644"/>
                  <a:pt x="16222" y="18685"/>
                  <a:pt x="16228" y="19259"/>
                </a:cubicBezTo>
                <a:cubicBezTo>
                  <a:pt x="16232" y="19786"/>
                  <a:pt x="16537" y="20483"/>
                  <a:pt x="17014" y="21054"/>
                </a:cubicBezTo>
                <a:cubicBezTo>
                  <a:pt x="17419" y="21537"/>
                  <a:pt x="17603" y="21579"/>
                  <a:pt x="18578" y="21410"/>
                </a:cubicBezTo>
                <a:cubicBezTo>
                  <a:pt x="18743" y="21381"/>
                  <a:pt x="18979" y="21169"/>
                  <a:pt x="19103" y="20935"/>
                </a:cubicBezTo>
                <a:cubicBezTo>
                  <a:pt x="19227" y="20700"/>
                  <a:pt x="19328" y="20579"/>
                  <a:pt x="19328" y="20668"/>
                </a:cubicBezTo>
                <a:cubicBezTo>
                  <a:pt x="19328" y="20756"/>
                  <a:pt x="19508" y="20526"/>
                  <a:pt x="19729" y="20154"/>
                </a:cubicBezTo>
                <a:cubicBezTo>
                  <a:pt x="19949" y="19783"/>
                  <a:pt x="20129" y="19356"/>
                  <a:pt x="20129" y="19204"/>
                </a:cubicBezTo>
                <a:cubicBezTo>
                  <a:pt x="20129" y="19052"/>
                  <a:pt x="20196" y="18808"/>
                  <a:pt x="20276" y="18665"/>
                </a:cubicBezTo>
                <a:cubicBezTo>
                  <a:pt x="20357" y="18522"/>
                  <a:pt x="20414" y="18343"/>
                  <a:pt x="20404" y="18267"/>
                </a:cubicBezTo>
                <a:cubicBezTo>
                  <a:pt x="20393" y="18190"/>
                  <a:pt x="20534" y="17819"/>
                  <a:pt x="20715" y="17439"/>
                </a:cubicBezTo>
                <a:cubicBezTo>
                  <a:pt x="20990" y="16863"/>
                  <a:pt x="21037" y="16618"/>
                  <a:pt x="21011" y="15946"/>
                </a:cubicBezTo>
                <a:lnTo>
                  <a:pt x="20979" y="15140"/>
                </a:lnTo>
                <a:lnTo>
                  <a:pt x="20278" y="15034"/>
                </a:lnTo>
                <a:lnTo>
                  <a:pt x="19577" y="14928"/>
                </a:lnTo>
                <a:lnTo>
                  <a:pt x="19583" y="14288"/>
                </a:lnTo>
                <a:lnTo>
                  <a:pt x="19587" y="13647"/>
                </a:lnTo>
                <a:lnTo>
                  <a:pt x="20298" y="13588"/>
                </a:lnTo>
                <a:cubicBezTo>
                  <a:pt x="21081" y="13519"/>
                  <a:pt x="21078" y="13525"/>
                  <a:pt x="21266" y="11518"/>
                </a:cubicBezTo>
                <a:cubicBezTo>
                  <a:pt x="21277" y="11400"/>
                  <a:pt x="21322" y="11180"/>
                  <a:pt x="21366" y="11030"/>
                </a:cubicBezTo>
                <a:cubicBezTo>
                  <a:pt x="21600" y="10231"/>
                  <a:pt x="21500" y="9218"/>
                  <a:pt x="21181" y="9163"/>
                </a:cubicBezTo>
                <a:cubicBezTo>
                  <a:pt x="21126" y="9154"/>
                  <a:pt x="20958" y="9036"/>
                  <a:pt x="20808" y="8900"/>
                </a:cubicBezTo>
                <a:lnTo>
                  <a:pt x="20535" y="8650"/>
                </a:lnTo>
                <a:lnTo>
                  <a:pt x="20746" y="7810"/>
                </a:lnTo>
                <a:cubicBezTo>
                  <a:pt x="21003" y="6788"/>
                  <a:pt x="20938" y="6292"/>
                  <a:pt x="20549" y="6292"/>
                </a:cubicBezTo>
                <a:cubicBezTo>
                  <a:pt x="20392" y="6292"/>
                  <a:pt x="20237" y="6238"/>
                  <a:pt x="20207" y="6173"/>
                </a:cubicBezTo>
                <a:cubicBezTo>
                  <a:pt x="20176" y="6108"/>
                  <a:pt x="19702" y="6035"/>
                  <a:pt x="19153" y="6012"/>
                </a:cubicBezTo>
                <a:lnTo>
                  <a:pt x="18153" y="5969"/>
                </a:lnTo>
                <a:lnTo>
                  <a:pt x="18297" y="6436"/>
                </a:lnTo>
                <a:cubicBezTo>
                  <a:pt x="18430" y="6869"/>
                  <a:pt x="18420" y="6927"/>
                  <a:pt x="18145" y="7229"/>
                </a:cubicBezTo>
                <a:cubicBezTo>
                  <a:pt x="17806" y="7603"/>
                  <a:pt x="17707" y="7491"/>
                  <a:pt x="17785" y="6826"/>
                </a:cubicBezTo>
                <a:cubicBezTo>
                  <a:pt x="17828" y="6459"/>
                  <a:pt x="17713" y="6094"/>
                  <a:pt x="17259" y="5150"/>
                </a:cubicBezTo>
                <a:cubicBezTo>
                  <a:pt x="16940" y="4487"/>
                  <a:pt x="16630" y="3941"/>
                  <a:pt x="16568" y="3941"/>
                </a:cubicBezTo>
                <a:cubicBezTo>
                  <a:pt x="16506" y="3941"/>
                  <a:pt x="16375" y="3756"/>
                  <a:pt x="16279" y="3530"/>
                </a:cubicBezTo>
                <a:cubicBezTo>
                  <a:pt x="16113" y="3138"/>
                  <a:pt x="15484" y="2381"/>
                  <a:pt x="15272" y="2317"/>
                </a:cubicBezTo>
                <a:cubicBezTo>
                  <a:pt x="15216" y="2300"/>
                  <a:pt x="15138" y="2275"/>
                  <a:pt x="15096" y="2262"/>
                </a:cubicBezTo>
                <a:cubicBezTo>
                  <a:pt x="15055" y="2248"/>
                  <a:pt x="14988" y="2228"/>
                  <a:pt x="14947" y="2215"/>
                </a:cubicBezTo>
                <a:cubicBezTo>
                  <a:pt x="14906" y="2202"/>
                  <a:pt x="14744" y="1997"/>
                  <a:pt x="14588" y="1761"/>
                </a:cubicBezTo>
                <a:cubicBezTo>
                  <a:pt x="14342" y="1387"/>
                  <a:pt x="13942" y="1081"/>
                  <a:pt x="13419" y="866"/>
                </a:cubicBezTo>
                <a:cubicBezTo>
                  <a:pt x="13337" y="832"/>
                  <a:pt x="13201" y="745"/>
                  <a:pt x="13119" y="671"/>
                </a:cubicBezTo>
                <a:cubicBezTo>
                  <a:pt x="13036" y="597"/>
                  <a:pt x="12856" y="493"/>
                  <a:pt x="12718" y="442"/>
                </a:cubicBezTo>
                <a:cubicBezTo>
                  <a:pt x="12581" y="391"/>
                  <a:pt x="12467" y="337"/>
                  <a:pt x="12467" y="319"/>
                </a:cubicBezTo>
                <a:cubicBezTo>
                  <a:pt x="12467" y="301"/>
                  <a:pt x="12401" y="254"/>
                  <a:pt x="12318" y="217"/>
                </a:cubicBezTo>
                <a:cubicBezTo>
                  <a:pt x="11957" y="57"/>
                  <a:pt x="11707" y="-21"/>
                  <a:pt x="11545" y="5"/>
                </a:cubicBezTo>
                <a:close/>
                <a:moveTo>
                  <a:pt x="5104" y="5893"/>
                </a:moveTo>
                <a:cubicBezTo>
                  <a:pt x="4179" y="5896"/>
                  <a:pt x="3304" y="5951"/>
                  <a:pt x="3304" y="6050"/>
                </a:cubicBezTo>
                <a:cubicBezTo>
                  <a:pt x="3304" y="6123"/>
                  <a:pt x="4120" y="6152"/>
                  <a:pt x="5118" y="6113"/>
                </a:cubicBezTo>
                <a:cubicBezTo>
                  <a:pt x="6201" y="6071"/>
                  <a:pt x="6973" y="6126"/>
                  <a:pt x="7030" y="6249"/>
                </a:cubicBezTo>
                <a:cubicBezTo>
                  <a:pt x="7084" y="6363"/>
                  <a:pt x="7226" y="6398"/>
                  <a:pt x="7345" y="6330"/>
                </a:cubicBezTo>
                <a:cubicBezTo>
                  <a:pt x="7530" y="6224"/>
                  <a:pt x="7508" y="6181"/>
                  <a:pt x="7210" y="6037"/>
                </a:cubicBezTo>
                <a:cubicBezTo>
                  <a:pt x="7005" y="5938"/>
                  <a:pt x="6030" y="5890"/>
                  <a:pt x="5104" y="5893"/>
                </a:cubicBezTo>
                <a:close/>
                <a:moveTo>
                  <a:pt x="10115" y="6101"/>
                </a:moveTo>
                <a:cubicBezTo>
                  <a:pt x="10052" y="6101"/>
                  <a:pt x="9988" y="6116"/>
                  <a:pt x="9940" y="6143"/>
                </a:cubicBezTo>
                <a:cubicBezTo>
                  <a:pt x="9844" y="6197"/>
                  <a:pt x="9923" y="6241"/>
                  <a:pt x="10115" y="6241"/>
                </a:cubicBezTo>
                <a:cubicBezTo>
                  <a:pt x="10308" y="6241"/>
                  <a:pt x="10387" y="6197"/>
                  <a:pt x="10291" y="6143"/>
                </a:cubicBezTo>
                <a:cubicBezTo>
                  <a:pt x="10242" y="6116"/>
                  <a:pt x="10179" y="6101"/>
                  <a:pt x="10115" y="6101"/>
                </a:cubicBezTo>
                <a:close/>
              </a:path>
            </a:pathLst>
          </a:custGeom>
          <a:ln w="12700">
            <a:miter lim="400000"/>
          </a:ln>
        </p:spPr>
      </p:pic>
      <p:sp>
        <p:nvSpPr>
          <p:cNvPr id="2" name="TextBox 1">
            <a:extLst>
              <a:ext uri="{FF2B5EF4-FFF2-40B4-BE49-F238E27FC236}">
                <a16:creationId xmlns:a16="http://schemas.microsoft.com/office/drawing/2014/main" id="{787C40DE-76AE-4E56-A2FE-4DC93D63A115}"/>
              </a:ext>
            </a:extLst>
          </p:cNvPr>
          <p:cNvSpPr txBox="1"/>
          <p:nvPr/>
        </p:nvSpPr>
        <p:spPr>
          <a:xfrm>
            <a:off x="2003231" y="3817198"/>
            <a:ext cx="3142207" cy="1384995"/>
          </a:xfrm>
          <a:prstGeom prst="rect">
            <a:avLst/>
          </a:prstGeom>
          <a:noFill/>
        </p:spPr>
        <p:txBody>
          <a:bodyPr wrap="none" rtlCol="0">
            <a:spAutoFit/>
          </a:bodyPr>
          <a:lstStyle/>
          <a:p>
            <a:r>
              <a:rPr lang="en-MY" sz="2800" dirty="0"/>
              <a:t>Specialises in:</a:t>
            </a:r>
          </a:p>
          <a:p>
            <a:pPr marL="285750" indent="-285750">
              <a:buFont typeface="Arial" panose="020B0604020202020204" pitchFamily="34" charset="0"/>
              <a:buChar char="•"/>
            </a:pPr>
            <a:r>
              <a:rPr lang="en-MY" sz="2800" dirty="0"/>
              <a:t>IoT smart devices</a:t>
            </a:r>
          </a:p>
          <a:p>
            <a:pPr marL="285750" indent="-285750">
              <a:buFont typeface="Arial" panose="020B0604020202020204" pitchFamily="34" charset="0"/>
              <a:buChar char="•"/>
            </a:pPr>
            <a:r>
              <a:rPr lang="en-MY" sz="2800" dirty="0"/>
              <a:t>RFID technologies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7598-4C29-4F29-8D49-7E841D004272}"/>
              </a:ext>
            </a:extLst>
          </p:cNvPr>
          <p:cNvSpPr>
            <a:spLocks noGrp="1"/>
          </p:cNvSpPr>
          <p:nvPr>
            <p:ph type="title"/>
          </p:nvPr>
        </p:nvSpPr>
        <p:spPr/>
        <p:txBody>
          <a:bodyPr/>
          <a:lstStyle/>
          <a:p>
            <a:r>
              <a:rPr lang="en-MY" dirty="0"/>
              <a:t>Collaboration</a:t>
            </a:r>
          </a:p>
        </p:txBody>
      </p:sp>
      <p:pic>
        <p:nvPicPr>
          <p:cNvPr id="6" name="Picture 5">
            <a:extLst>
              <a:ext uri="{FF2B5EF4-FFF2-40B4-BE49-F238E27FC236}">
                <a16:creationId xmlns:a16="http://schemas.microsoft.com/office/drawing/2014/main" id="{4AA5260E-C5FD-4313-A511-26FCC3FB0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0424" y="2082584"/>
            <a:ext cx="4083951" cy="5772840"/>
          </a:xfrm>
          <a:prstGeom prst="rect">
            <a:avLst/>
          </a:prstGeom>
        </p:spPr>
      </p:pic>
      <p:sp>
        <p:nvSpPr>
          <p:cNvPr id="7" name="TextBox 6">
            <a:extLst>
              <a:ext uri="{FF2B5EF4-FFF2-40B4-BE49-F238E27FC236}">
                <a16:creationId xmlns:a16="http://schemas.microsoft.com/office/drawing/2014/main" id="{B4BC6044-8C10-4DB6-A83A-76EEBDD265AD}"/>
              </a:ext>
            </a:extLst>
          </p:cNvPr>
          <p:cNvSpPr txBox="1"/>
          <p:nvPr/>
        </p:nvSpPr>
        <p:spPr>
          <a:xfrm>
            <a:off x="2716620" y="7301555"/>
            <a:ext cx="7571560" cy="461665"/>
          </a:xfrm>
          <a:prstGeom prst="rect">
            <a:avLst/>
          </a:prstGeom>
          <a:noFill/>
        </p:spPr>
        <p:txBody>
          <a:bodyPr wrap="none" rtlCol="0">
            <a:spAutoFit/>
          </a:bodyPr>
          <a:lstStyle/>
          <a:p>
            <a:r>
              <a:rPr lang="en-MY" sz="2400" dirty="0"/>
              <a:t>Internship at the company at Session 2017/2018 Semester I</a:t>
            </a:r>
          </a:p>
        </p:txBody>
      </p:sp>
    </p:spTree>
    <p:extLst>
      <p:ext uri="{BB962C8B-B14F-4D97-AF65-F5344CB8AC3E}">
        <p14:creationId xmlns:p14="http://schemas.microsoft.com/office/powerpoint/2010/main" val="28135570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blem Statement"/>
          <p:cNvSpPr txBox="1">
            <a:spLocks noGrp="1"/>
          </p:cNvSpPr>
          <p:nvPr>
            <p:ph type="title"/>
          </p:nvPr>
        </p:nvSpPr>
        <p:spPr>
          <a:prstGeom prst="rect">
            <a:avLst/>
          </a:prstGeom>
        </p:spPr>
        <p:txBody>
          <a:bodyPr/>
          <a:lstStyle/>
          <a:p>
            <a:r>
              <a:t>Problem Statement</a:t>
            </a:r>
          </a:p>
        </p:txBody>
      </p:sp>
      <p:sp>
        <p:nvSpPr>
          <p:cNvPr id="130" name="Unable to monitor workers’ health status and location in real-time.…"/>
          <p:cNvSpPr txBox="1">
            <a:spLocks noGrp="1"/>
          </p:cNvSpPr>
          <p:nvPr>
            <p:ph type="body" idx="1"/>
          </p:nvPr>
        </p:nvSpPr>
        <p:spPr>
          <a:xfrm>
            <a:off x="952500" y="2370632"/>
            <a:ext cx="11099800" cy="6286501"/>
          </a:xfrm>
          <a:prstGeom prst="rect">
            <a:avLst/>
          </a:prstGeom>
        </p:spPr>
        <p:txBody>
          <a:bodyPr/>
          <a:lstStyle/>
          <a:p>
            <a:pPr marL="444499" indent="-444499" algn="just">
              <a:defRPr sz="3700"/>
            </a:pPr>
            <a:r>
              <a:t>Unable to monitor workers’ health status and location in real-time.</a:t>
            </a:r>
          </a:p>
          <a:p>
            <a:pPr marL="444499" indent="-444499" algn="just">
              <a:defRPr sz="3700"/>
            </a:pPr>
            <a:r>
              <a:t>Manual logging of workers’ data</a:t>
            </a:r>
          </a:p>
          <a:p>
            <a:pPr marL="444499" indent="-444499" algn="just">
              <a:defRPr sz="3700"/>
            </a:pPr>
            <a:r>
              <a:t>No two-way communication between site supervisors and outdoor workers.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roject Objectives"/>
          <p:cNvSpPr txBox="1">
            <a:spLocks noGrp="1"/>
          </p:cNvSpPr>
          <p:nvPr>
            <p:ph type="title"/>
          </p:nvPr>
        </p:nvSpPr>
        <p:spPr>
          <a:prstGeom prst="rect">
            <a:avLst/>
          </a:prstGeom>
        </p:spPr>
        <p:txBody>
          <a:bodyPr/>
          <a:lstStyle/>
          <a:p>
            <a:r>
              <a:t>Project Objectives</a:t>
            </a:r>
          </a:p>
        </p:txBody>
      </p:sp>
      <p:sp>
        <p:nvSpPr>
          <p:cNvPr id="133" name="To monitor heart conditions and track the locations of outdoor workers.…"/>
          <p:cNvSpPr txBox="1">
            <a:spLocks noGrp="1"/>
          </p:cNvSpPr>
          <p:nvPr>
            <p:ph type="body" idx="1"/>
          </p:nvPr>
        </p:nvSpPr>
        <p:spPr>
          <a:xfrm>
            <a:off x="952499" y="2390647"/>
            <a:ext cx="11099801" cy="6286501"/>
          </a:xfrm>
          <a:prstGeom prst="rect">
            <a:avLst/>
          </a:prstGeom>
        </p:spPr>
        <p:txBody>
          <a:bodyPr/>
          <a:lstStyle/>
          <a:p>
            <a:pPr marL="513953" indent="-513953">
              <a:spcBef>
                <a:spcPts val="0"/>
              </a:spcBef>
              <a:defRPr sz="3700"/>
            </a:pPr>
            <a:r>
              <a:rPr dirty="0"/>
              <a:t>To monitor heart conditions and track the locations of outdoor workers</a:t>
            </a:r>
            <a:r>
              <a:rPr lang="en-MY" dirty="0"/>
              <a:t> in real time</a:t>
            </a:r>
            <a:r>
              <a:rPr dirty="0"/>
              <a:t>.</a:t>
            </a:r>
            <a:endParaRPr lang="en-MY" dirty="0"/>
          </a:p>
          <a:p>
            <a:pPr marL="513953" indent="-513953">
              <a:spcBef>
                <a:spcPts val="0"/>
              </a:spcBef>
              <a:defRPr sz="3700"/>
            </a:pPr>
            <a:endParaRPr dirty="0"/>
          </a:p>
          <a:p>
            <a:pPr marL="513953" indent="-513953">
              <a:spcBef>
                <a:spcPts val="0"/>
              </a:spcBef>
              <a:defRPr sz="3700"/>
            </a:pPr>
            <a:r>
              <a:rPr dirty="0"/>
              <a:t>To enable two-way communication between site supervisors and workers.</a:t>
            </a:r>
            <a:endParaRPr lang="en-MY"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5044-3058-4721-916F-12C2960E9D36}"/>
              </a:ext>
            </a:extLst>
          </p:cNvPr>
          <p:cNvSpPr>
            <a:spLocks noGrp="1"/>
          </p:cNvSpPr>
          <p:nvPr>
            <p:ph type="title"/>
          </p:nvPr>
        </p:nvSpPr>
        <p:spPr/>
        <p:txBody>
          <a:bodyPr>
            <a:normAutofit/>
          </a:bodyPr>
          <a:lstStyle/>
          <a:p>
            <a:r>
              <a:rPr lang="en-MY" dirty="0"/>
              <a:t>Project Functional Hierarchy Diagram</a:t>
            </a:r>
          </a:p>
        </p:txBody>
      </p:sp>
      <p:grpSp>
        <p:nvGrpSpPr>
          <p:cNvPr id="6" name="Group 5">
            <a:extLst>
              <a:ext uri="{FF2B5EF4-FFF2-40B4-BE49-F238E27FC236}">
                <a16:creationId xmlns:a16="http://schemas.microsoft.com/office/drawing/2014/main" id="{08E41BAE-6245-489F-B38B-39CEB67056CA}"/>
              </a:ext>
            </a:extLst>
          </p:cNvPr>
          <p:cNvGrpSpPr/>
          <p:nvPr/>
        </p:nvGrpSpPr>
        <p:grpSpPr>
          <a:xfrm>
            <a:off x="4800600" y="3011250"/>
            <a:ext cx="4546600" cy="1151324"/>
            <a:chOff x="4800600" y="3011250"/>
            <a:chExt cx="4546600" cy="1151324"/>
          </a:xfrm>
        </p:grpSpPr>
        <p:sp>
          <p:nvSpPr>
            <p:cNvPr id="4" name="Rectangle: Rounded Corners 3">
              <a:extLst>
                <a:ext uri="{FF2B5EF4-FFF2-40B4-BE49-F238E27FC236}">
                  <a16:creationId xmlns:a16="http://schemas.microsoft.com/office/drawing/2014/main" id="{E5914825-B6D2-444B-BDEF-B5FB35029E4B}"/>
                </a:ext>
              </a:extLst>
            </p:cNvPr>
            <p:cNvSpPr/>
            <p:nvPr/>
          </p:nvSpPr>
          <p:spPr>
            <a:xfrm>
              <a:off x="4800600" y="3011250"/>
              <a:ext cx="373380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4800" b="0" i="0" u="none" strike="noStrike" cap="none" spc="0" normalizeH="0" baseline="0" dirty="0" err="1">
                  <a:ln>
                    <a:noFill/>
                  </a:ln>
                  <a:solidFill>
                    <a:srgbClr val="FFFFFF"/>
                  </a:solidFill>
                  <a:effectLst/>
                  <a:uFillTx/>
                  <a:latin typeface="+mn-lt"/>
                  <a:ea typeface="+mn-ea"/>
                  <a:cs typeface="+mn-cs"/>
                  <a:sym typeface="Helvetica Neue Medium"/>
                </a:rPr>
                <a:t>WeCare</a:t>
              </a:r>
              <a:endParaRPr kumimoji="0" lang="en-MY" sz="4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76DD92A0-0622-4B18-8701-65F3A6E3493C}"/>
                </a:ext>
              </a:extLst>
            </p:cNvPr>
            <p:cNvSpPr/>
            <p:nvPr/>
          </p:nvSpPr>
          <p:spPr>
            <a:xfrm>
              <a:off x="6667500" y="3721428"/>
              <a:ext cx="2679700" cy="441146"/>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2200" b="0" i="0" u="none" strike="noStrike" cap="none" spc="0" normalizeH="0" baseline="0" dirty="0">
                  <a:ln>
                    <a:noFill/>
                  </a:ln>
                  <a:solidFill>
                    <a:srgbClr val="FFFFFF"/>
                  </a:solidFill>
                  <a:effectLst/>
                  <a:uFillTx/>
                  <a:latin typeface="+mn-lt"/>
                  <a:ea typeface="+mn-ea"/>
                  <a:cs typeface="+mn-cs"/>
                  <a:sym typeface="Helvetica Neue Medium"/>
                </a:rPr>
                <a:t>MDT Innovations</a:t>
              </a:r>
            </a:p>
          </p:txBody>
        </p:sp>
      </p:grpSp>
      <p:sp>
        <p:nvSpPr>
          <p:cNvPr id="8" name="Rectangle: Rounded Corners 7">
            <a:extLst>
              <a:ext uri="{FF2B5EF4-FFF2-40B4-BE49-F238E27FC236}">
                <a16:creationId xmlns:a16="http://schemas.microsoft.com/office/drawing/2014/main" id="{2A1CC95E-9899-4071-9414-E9C9491AEB9E}"/>
              </a:ext>
            </a:extLst>
          </p:cNvPr>
          <p:cNvSpPr/>
          <p:nvPr/>
        </p:nvSpPr>
        <p:spPr>
          <a:xfrm>
            <a:off x="1447800" y="4880849"/>
            <a:ext cx="231775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b="0" i="0" u="none" strike="noStrike" cap="none" spc="0" normalizeH="0" baseline="0" dirty="0">
                <a:ln>
                  <a:noFill/>
                </a:ln>
                <a:solidFill>
                  <a:srgbClr val="FFFFFF"/>
                </a:solidFill>
                <a:effectLst/>
                <a:uFillTx/>
                <a:latin typeface="+mn-lt"/>
                <a:ea typeface="+mn-ea"/>
                <a:cs typeface="+mn-cs"/>
                <a:sym typeface="Helvetica Neue Medium"/>
              </a:rPr>
              <a:t>Indoor Positioning</a:t>
            </a:r>
          </a:p>
        </p:txBody>
      </p:sp>
      <p:sp>
        <p:nvSpPr>
          <p:cNvPr id="9" name="Rectangle 8">
            <a:extLst>
              <a:ext uri="{FF2B5EF4-FFF2-40B4-BE49-F238E27FC236}">
                <a16:creationId xmlns:a16="http://schemas.microsoft.com/office/drawing/2014/main" id="{7FD0775E-E6FF-4DC8-B0F3-B3E090EA78B6}"/>
              </a:ext>
            </a:extLst>
          </p:cNvPr>
          <p:cNvSpPr/>
          <p:nvPr/>
        </p:nvSpPr>
        <p:spPr>
          <a:xfrm>
            <a:off x="2254250" y="5752228"/>
            <a:ext cx="151130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1800" b="0" i="0" u="none" strike="noStrike" cap="none" spc="0" normalizeH="0" baseline="0" dirty="0">
                <a:ln>
                  <a:noFill/>
                </a:ln>
                <a:solidFill>
                  <a:srgbClr val="FFFFFF"/>
                </a:solidFill>
                <a:effectLst/>
                <a:uFillTx/>
                <a:latin typeface="+mn-lt"/>
                <a:ea typeface="+mn-ea"/>
                <a:cs typeface="+mn-cs"/>
                <a:sym typeface="Helvetica Neue Medium"/>
              </a:rPr>
              <a:t>Ong Jia </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A</a:t>
            </a:r>
            <a:r>
              <a:rPr kumimoji="0" lang="en-MY" sz="1800" b="0" u="none" strike="noStrike" cap="none" spc="0" normalizeH="0" baseline="0" dirty="0" err="1">
                <a:ln>
                  <a:noFill/>
                </a:ln>
                <a:solidFill>
                  <a:srgbClr val="FFFFFF"/>
                </a:solidFill>
                <a:effectLst/>
                <a:uFillTx/>
                <a:latin typeface="+mn-lt"/>
                <a:ea typeface="+mn-ea"/>
                <a:cs typeface="+mn-cs"/>
                <a:sym typeface="Helvetica Neue Medium"/>
              </a:rPr>
              <a:t>u</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n</a:t>
            </a:r>
            <a:endParaRPr kumimoji="0" lang="en-MY"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2" name="Rectangle: Rounded Corners 11">
            <a:extLst>
              <a:ext uri="{FF2B5EF4-FFF2-40B4-BE49-F238E27FC236}">
                <a16:creationId xmlns:a16="http://schemas.microsoft.com/office/drawing/2014/main" id="{7C7E10DF-3090-4414-A6FA-6461BDBEC8B8}"/>
              </a:ext>
            </a:extLst>
          </p:cNvPr>
          <p:cNvSpPr/>
          <p:nvPr/>
        </p:nvSpPr>
        <p:spPr>
          <a:xfrm>
            <a:off x="4152900" y="4880849"/>
            <a:ext cx="231775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b="0" i="0" u="none" strike="noStrike" cap="none" spc="0" normalizeH="0" baseline="0" dirty="0">
                <a:ln>
                  <a:noFill/>
                </a:ln>
                <a:solidFill>
                  <a:srgbClr val="FFFFFF"/>
                </a:solidFill>
                <a:effectLst/>
                <a:uFillTx/>
                <a:latin typeface="+mn-lt"/>
                <a:ea typeface="+mn-ea"/>
                <a:cs typeface="+mn-cs"/>
                <a:sym typeface="Helvetica Neue Medium"/>
              </a:rPr>
              <a:t>Backend System</a:t>
            </a:r>
          </a:p>
        </p:txBody>
      </p:sp>
      <p:sp>
        <p:nvSpPr>
          <p:cNvPr id="13" name="Rectangle 12">
            <a:extLst>
              <a:ext uri="{FF2B5EF4-FFF2-40B4-BE49-F238E27FC236}">
                <a16:creationId xmlns:a16="http://schemas.microsoft.com/office/drawing/2014/main" id="{9C1F5F78-00B3-48ED-A1D6-35BE200BFD00}"/>
              </a:ext>
            </a:extLst>
          </p:cNvPr>
          <p:cNvSpPr/>
          <p:nvPr/>
        </p:nvSpPr>
        <p:spPr>
          <a:xfrm>
            <a:off x="4572000" y="5752228"/>
            <a:ext cx="189865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1800" b="0" i="0" u="none" strike="noStrike" cap="none" spc="0" normalizeH="0" baseline="0" dirty="0">
                <a:ln>
                  <a:noFill/>
                </a:ln>
                <a:solidFill>
                  <a:srgbClr val="FFFFFF"/>
                </a:solidFill>
                <a:effectLst/>
                <a:uFillTx/>
                <a:latin typeface="+mn-lt"/>
                <a:ea typeface="+mn-ea"/>
                <a:cs typeface="+mn-cs"/>
                <a:sym typeface="Helvetica Neue Medium"/>
              </a:rPr>
              <a:t>Ong </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Seow</a:t>
            </a:r>
            <a:r>
              <a:rPr kumimoji="0" lang="en-MY" sz="1800" b="0" i="0" u="none" strike="noStrike" cap="none" spc="0" normalizeH="0" baseline="0" dirty="0">
                <a:ln>
                  <a:noFill/>
                </a:ln>
                <a:solidFill>
                  <a:srgbClr val="FFFFFF"/>
                </a:solidFill>
                <a:effectLst/>
                <a:uFillTx/>
                <a:latin typeface="+mn-lt"/>
                <a:ea typeface="+mn-ea"/>
                <a:cs typeface="+mn-cs"/>
                <a:sym typeface="Helvetica Neue Medium"/>
              </a:rPr>
              <a:t> Sze</a:t>
            </a:r>
          </a:p>
        </p:txBody>
      </p:sp>
      <p:sp>
        <p:nvSpPr>
          <p:cNvPr id="14" name="Rectangle: Rounded Corners 13">
            <a:extLst>
              <a:ext uri="{FF2B5EF4-FFF2-40B4-BE49-F238E27FC236}">
                <a16:creationId xmlns:a16="http://schemas.microsoft.com/office/drawing/2014/main" id="{84790E8A-EA1D-4CBC-9A85-EA029F4AB9AC}"/>
              </a:ext>
            </a:extLst>
          </p:cNvPr>
          <p:cNvSpPr/>
          <p:nvPr/>
        </p:nvSpPr>
        <p:spPr>
          <a:xfrm>
            <a:off x="6858000" y="4900772"/>
            <a:ext cx="231775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b="0" i="0" u="none" strike="noStrike" cap="none" spc="0" normalizeH="0" baseline="0" dirty="0">
                <a:ln>
                  <a:noFill/>
                </a:ln>
                <a:solidFill>
                  <a:srgbClr val="FFFFFF"/>
                </a:solidFill>
                <a:effectLst/>
                <a:uFillTx/>
                <a:latin typeface="+mn-lt"/>
                <a:ea typeface="+mn-ea"/>
                <a:cs typeface="+mn-cs"/>
                <a:sym typeface="Helvetica Neue Medium"/>
              </a:rPr>
              <a:t>Mobile Application</a:t>
            </a:r>
          </a:p>
        </p:txBody>
      </p:sp>
      <p:sp>
        <p:nvSpPr>
          <p:cNvPr id="15" name="Rectangle 14">
            <a:extLst>
              <a:ext uri="{FF2B5EF4-FFF2-40B4-BE49-F238E27FC236}">
                <a16:creationId xmlns:a16="http://schemas.microsoft.com/office/drawing/2014/main" id="{63155A43-034A-4871-9B54-6182D9E7D011}"/>
              </a:ext>
            </a:extLst>
          </p:cNvPr>
          <p:cNvSpPr/>
          <p:nvPr/>
        </p:nvSpPr>
        <p:spPr>
          <a:xfrm>
            <a:off x="7467600" y="5772151"/>
            <a:ext cx="170815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MY" sz="1800" b="0" dirty="0">
                <a:solidFill>
                  <a:srgbClr val="FFFFFF"/>
                </a:solidFill>
                <a:latin typeface="+mn-lt"/>
                <a:ea typeface="+mn-ea"/>
                <a:cs typeface="+mn-cs"/>
                <a:sym typeface="Helvetica Neue Medium"/>
              </a:rPr>
              <a:t>Wang Zhong Qi</a:t>
            </a:r>
            <a:endParaRPr kumimoji="0" lang="en-MY"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6" name="Rectangle: Rounded Corners 15">
            <a:extLst>
              <a:ext uri="{FF2B5EF4-FFF2-40B4-BE49-F238E27FC236}">
                <a16:creationId xmlns:a16="http://schemas.microsoft.com/office/drawing/2014/main" id="{332846DF-6E14-4443-9CDA-721EB9ADD12A}"/>
              </a:ext>
            </a:extLst>
          </p:cNvPr>
          <p:cNvSpPr/>
          <p:nvPr/>
        </p:nvSpPr>
        <p:spPr>
          <a:xfrm>
            <a:off x="9563100" y="4880849"/>
            <a:ext cx="231775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MY" b="0" dirty="0">
                <a:solidFill>
                  <a:srgbClr val="FFFFFF"/>
                </a:solidFill>
                <a:latin typeface="+mn-lt"/>
                <a:ea typeface="+mn-ea"/>
                <a:cs typeface="+mn-cs"/>
                <a:sym typeface="Helvetica Neue Medium"/>
              </a:rPr>
              <a:t>Admin Web Application</a:t>
            </a:r>
            <a:endParaRPr kumimoji="0" lang="en-MY"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863BDA04-7251-40C4-BE15-46FF3AB61760}"/>
              </a:ext>
            </a:extLst>
          </p:cNvPr>
          <p:cNvSpPr/>
          <p:nvPr/>
        </p:nvSpPr>
        <p:spPr>
          <a:xfrm>
            <a:off x="9785350" y="5752228"/>
            <a:ext cx="209550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1800" b="0" i="0" u="none" strike="noStrike" cap="none" spc="0" normalizeH="0" baseline="0" dirty="0">
                <a:ln>
                  <a:noFill/>
                </a:ln>
                <a:solidFill>
                  <a:srgbClr val="FFFFFF"/>
                </a:solidFill>
                <a:effectLst/>
                <a:uFillTx/>
                <a:latin typeface="+mn-lt"/>
                <a:ea typeface="+mn-ea"/>
                <a:cs typeface="+mn-cs"/>
                <a:sym typeface="Helvetica Neue Medium"/>
              </a:rPr>
              <a:t>Teoh </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Khau</a:t>
            </a:r>
            <a:r>
              <a:rPr kumimoji="0" lang="en-MY" sz="1800" b="0" i="0" u="none" strike="noStrike" cap="none" spc="0" normalizeH="0" baseline="0" dirty="0">
                <a:ln>
                  <a:noFill/>
                </a:ln>
                <a:solidFill>
                  <a:srgbClr val="FFFFFF"/>
                </a:solidFill>
                <a:effectLst/>
                <a:uFillTx/>
                <a:latin typeface="+mn-lt"/>
                <a:ea typeface="+mn-ea"/>
                <a:cs typeface="+mn-cs"/>
                <a:sym typeface="Helvetica Neue Medium"/>
              </a:rPr>
              <a:t> Kheng</a:t>
            </a:r>
          </a:p>
        </p:txBody>
      </p:sp>
      <p:cxnSp>
        <p:nvCxnSpPr>
          <p:cNvPr id="19" name="Connector: Elbow 18">
            <a:extLst>
              <a:ext uri="{FF2B5EF4-FFF2-40B4-BE49-F238E27FC236}">
                <a16:creationId xmlns:a16="http://schemas.microsoft.com/office/drawing/2014/main" id="{5B444DEA-D78E-4B6F-9EAF-DA40A3758125}"/>
              </a:ext>
            </a:extLst>
          </p:cNvPr>
          <p:cNvCxnSpPr>
            <a:cxnSpLocks/>
            <a:stCxn id="4" idx="2"/>
            <a:endCxn id="14" idx="0"/>
          </p:cNvCxnSpPr>
          <p:nvPr/>
        </p:nvCxnSpPr>
        <p:spPr>
          <a:xfrm rot="16200000" flipH="1">
            <a:off x="6862802" y="3746698"/>
            <a:ext cx="958771" cy="1349375"/>
          </a:xfrm>
          <a:prstGeom prst="bentConnector3">
            <a:avLst>
              <a:gd name="adj1" fmla="val 4801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Connector: Elbow 23">
            <a:extLst>
              <a:ext uri="{FF2B5EF4-FFF2-40B4-BE49-F238E27FC236}">
                <a16:creationId xmlns:a16="http://schemas.microsoft.com/office/drawing/2014/main" id="{A7C25E9D-A1FB-4039-9167-DBCFB00D227F}"/>
              </a:ext>
            </a:extLst>
          </p:cNvPr>
          <p:cNvCxnSpPr>
            <a:cxnSpLocks/>
            <a:stCxn id="4" idx="2"/>
            <a:endCxn id="12" idx="0"/>
          </p:cNvCxnSpPr>
          <p:nvPr/>
        </p:nvCxnSpPr>
        <p:spPr>
          <a:xfrm rot="5400000">
            <a:off x="5520214" y="3733563"/>
            <a:ext cx="938848" cy="1355725"/>
          </a:xfrm>
          <a:prstGeom prst="bentConnector3">
            <a:avLst>
              <a:gd name="adj1" fmla="val 48985"/>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Connector: Elbow 26">
            <a:extLst>
              <a:ext uri="{FF2B5EF4-FFF2-40B4-BE49-F238E27FC236}">
                <a16:creationId xmlns:a16="http://schemas.microsoft.com/office/drawing/2014/main" id="{AE4F888E-70B2-42C0-96F7-71AA1B5FBBC7}"/>
              </a:ext>
            </a:extLst>
          </p:cNvPr>
          <p:cNvCxnSpPr>
            <a:cxnSpLocks/>
            <a:stCxn id="5" idx="1"/>
            <a:endCxn id="16" idx="0"/>
          </p:cNvCxnSpPr>
          <p:nvPr/>
        </p:nvCxnSpPr>
        <p:spPr>
          <a:xfrm rot="10800000" flipH="1" flipV="1">
            <a:off x="6667499" y="3942001"/>
            <a:ext cx="4054475" cy="938848"/>
          </a:xfrm>
          <a:prstGeom prst="bentConnector4">
            <a:avLst>
              <a:gd name="adj1" fmla="val 0"/>
              <a:gd name="adj2" fmla="val 48557"/>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Connector: Elbow 32">
            <a:extLst>
              <a:ext uri="{FF2B5EF4-FFF2-40B4-BE49-F238E27FC236}">
                <a16:creationId xmlns:a16="http://schemas.microsoft.com/office/drawing/2014/main" id="{05E272EC-1739-4004-8C1E-DCCFB4FD9EE1}"/>
              </a:ext>
            </a:extLst>
          </p:cNvPr>
          <p:cNvCxnSpPr>
            <a:cxnSpLocks/>
            <a:endCxn id="8" idx="0"/>
          </p:cNvCxnSpPr>
          <p:nvPr/>
        </p:nvCxnSpPr>
        <p:spPr>
          <a:xfrm rot="10800000" flipV="1">
            <a:off x="2606675" y="4397611"/>
            <a:ext cx="4060826" cy="483238"/>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2579464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Module Problem Statement"/>
          <p:cNvSpPr txBox="1">
            <a:spLocks noGrp="1"/>
          </p:cNvSpPr>
          <p:nvPr>
            <p:ph type="title"/>
          </p:nvPr>
        </p:nvSpPr>
        <p:spPr>
          <a:prstGeom prst="rect">
            <a:avLst/>
          </a:prstGeom>
        </p:spPr>
        <p:txBody>
          <a:bodyPr>
            <a:normAutofit fontScale="90000"/>
          </a:bodyPr>
          <a:lstStyle>
            <a:lvl1pPr defTabSz="496570">
              <a:defRPr sz="6800"/>
            </a:lvl1pPr>
          </a:lstStyle>
          <a:p>
            <a:r>
              <a:rPr dirty="0"/>
              <a:t>Module Problem Statement</a:t>
            </a:r>
          </a:p>
        </p:txBody>
      </p:sp>
      <p:sp>
        <p:nvSpPr>
          <p:cNvPr id="6" name="Indoor positioning using GPS is not feasible.…">
            <a:extLst>
              <a:ext uri="{FF2B5EF4-FFF2-40B4-BE49-F238E27FC236}">
                <a16:creationId xmlns:a16="http://schemas.microsoft.com/office/drawing/2014/main" id="{8EFEA96C-D88D-4CA5-9E3F-3821B186964F}"/>
              </a:ext>
            </a:extLst>
          </p:cNvPr>
          <p:cNvSpPr txBox="1">
            <a:spLocks/>
          </p:cNvSpPr>
          <p:nvPr/>
        </p:nvSpPr>
        <p:spPr>
          <a:xfrm>
            <a:off x="952500" y="1270000"/>
            <a:ext cx="11099800" cy="72136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en-MY" dirty="0"/>
              <a:t>The only ready-to-use data for positioning is GPS.</a:t>
            </a:r>
          </a:p>
          <a:p>
            <a:pPr hangingPunct="1"/>
            <a:r>
              <a:rPr lang="en-MY" dirty="0"/>
              <a:t>Unable to sole rely on GPS for positioning, especially in indoor environment.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Users Requirements"/>
          <p:cNvSpPr txBox="1">
            <a:spLocks noGrp="1"/>
          </p:cNvSpPr>
          <p:nvPr>
            <p:ph type="title"/>
          </p:nvPr>
        </p:nvSpPr>
        <p:spPr>
          <a:xfrm>
            <a:off x="2052966" y="1144207"/>
            <a:ext cx="9345910" cy="2095894"/>
          </a:xfrm>
          <a:prstGeom prst="rect">
            <a:avLst/>
          </a:prstGeom>
        </p:spPr>
        <p:txBody>
          <a:bodyPr/>
          <a:lstStyle/>
          <a:p>
            <a:r>
              <a:rPr lang="en-GB"/>
              <a:t>Module user Requirements </a:t>
            </a:r>
            <a:endParaRPr dirty="0"/>
          </a:p>
        </p:txBody>
      </p:sp>
      <p:sp>
        <p:nvSpPr>
          <p:cNvPr id="177" name="Body"/>
          <p:cNvSpPr txBox="1">
            <a:spLocks noGrp="1"/>
          </p:cNvSpPr>
          <p:nvPr>
            <p:ph type="body" idx="1"/>
          </p:nvPr>
        </p:nvSpPr>
        <p:spPr>
          <a:prstGeom prst="rect">
            <a:avLst/>
          </a:prstGeom>
        </p:spPr>
        <p:txBody>
          <a:bodyPr/>
          <a:lstStyle/>
          <a:p>
            <a:r>
              <a:rPr lang="en-MY" dirty="0"/>
              <a:t>Able to provide a good enough positioning data in indoor environment</a:t>
            </a:r>
          </a:p>
          <a:p>
            <a:r>
              <a:rPr lang="en-MY" dirty="0"/>
              <a:t>Able to provide more than one way for positioning at outdoor environment</a:t>
            </a:r>
            <a:endParaRPr dirty="0"/>
          </a:p>
        </p:txBody>
      </p:sp>
    </p:spTree>
  </p:cSld>
  <p:clrMapOvr>
    <a:masterClrMapping/>
  </p:clrMapOvr>
  <p:transition spd="med"/>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309</TotalTime>
  <Words>569</Words>
  <Application>Microsoft Office PowerPoint</Application>
  <PresentationFormat>Custom</PresentationFormat>
  <Paragraphs>107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Helvetica Neue</vt:lpstr>
      <vt:lpstr>Helvetica Neue Medium</vt:lpstr>
      <vt:lpstr>Arial</vt:lpstr>
      <vt:lpstr>Gill Sans MT</vt:lpstr>
      <vt:lpstr>Gallery</vt:lpstr>
      <vt:lpstr>WeCare Indoor Positioning Module</vt:lpstr>
      <vt:lpstr>Introduction</vt:lpstr>
      <vt:lpstr>Our Collaborator</vt:lpstr>
      <vt:lpstr>Collaboration</vt:lpstr>
      <vt:lpstr>Problem Statement</vt:lpstr>
      <vt:lpstr>Project Objectives</vt:lpstr>
      <vt:lpstr>Project Functional Hierarchy Diagram</vt:lpstr>
      <vt:lpstr>Module Problem Statement</vt:lpstr>
      <vt:lpstr>Module user Requirements </vt:lpstr>
      <vt:lpstr>Module Objectives</vt:lpstr>
      <vt:lpstr>Literature Review</vt:lpstr>
      <vt:lpstr>REFERENCES</vt:lpstr>
      <vt:lpstr>Module top view </vt:lpstr>
      <vt:lpstr>Module FLOW</vt:lpstr>
      <vt:lpstr>Work done : implementing the trilateration calculation </vt:lpstr>
      <vt:lpstr>Pseudocode of calculation on database query</vt:lpstr>
      <vt:lpstr>Translation to php codes</vt:lpstr>
      <vt:lpstr>Generate Database from online sources</vt:lpstr>
      <vt:lpstr>Code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WeCare Indoor Positioning Module</dc:title>
  <cp:lastModifiedBy>Dovahkiin JA</cp:lastModifiedBy>
  <cp:revision>33</cp:revision>
  <dcterms:modified xsi:type="dcterms:W3CDTF">2018-05-15T13:56:53Z</dcterms:modified>
</cp:coreProperties>
</file>